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v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1" r:id="rId20"/>
    <p:sldId id="282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74" r:id="rId30"/>
    <p:sldId id="298" r:id="rId31"/>
    <p:sldId id="275" r:id="rId32"/>
    <p:sldId id="299" r:id="rId33"/>
    <p:sldId id="276" r:id="rId34"/>
    <p:sldId id="280" r:id="rId35"/>
    <p:sldId id="283" r:id="rId36"/>
    <p:sldId id="287" r:id="rId37"/>
    <p:sldId id="288" r:id="rId38"/>
    <p:sldId id="289" r:id="rId3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ts val="48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ts val="48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ts val="48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ts val="48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ts val="48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ts val="48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ts val="48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ts val="48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ts val="48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4A9BC294-FFE2-49D5-8D69-9E1BD2C41BD5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75"/>
    <p:restoredTop sz="94694"/>
  </p:normalViewPr>
  <p:slideViewPr>
    <p:cSldViewPr snapToGrid="0" snapToObjects="1">
      <p:cViewPr>
        <p:scale>
          <a:sx n="85" d="100"/>
          <a:sy n="85" d="100"/>
        </p:scale>
        <p:origin x="608" y="208"/>
      </p:cViewPr>
      <p:guideLst/>
    </p:cSldViewPr>
  </p:slideViewPr>
  <p:outlineViewPr>
    <p:cViewPr>
      <p:scale>
        <a:sx n="33" d="100"/>
        <a:sy n="33" d="100"/>
      </p:scale>
      <p:origin x="0" y="-876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" name="Shape 3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483977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764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1A40F-2527-034F-8CFC-D189D8EF8047}"/>
              </a:ext>
            </a:extLst>
          </p:cNvPr>
          <p:cNvSpPr txBox="1"/>
          <p:nvPr userDrawn="1"/>
        </p:nvSpPr>
        <p:spPr>
          <a:xfrm>
            <a:off x="2072894" y="9206959"/>
            <a:ext cx="10265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0072105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Leeds_logo_new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093200" y="8166100"/>
            <a:ext cx="3898900" cy="1637792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hape 23"/>
          <p:cNvSpPr/>
          <p:nvPr userDrawn="1"/>
        </p:nvSpPr>
        <p:spPr>
          <a:xfrm>
            <a:off x="0" y="9381703"/>
            <a:ext cx="5829744" cy="371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dirty="0">
                <a:latin typeface="Palatino Linotype" panose="02040502050505030304" pitchFamily="18" charset="0"/>
              </a:rPr>
              <a:t>COMP 5821M: Geometric Processing</a:t>
            </a:r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190500" y="63500"/>
            <a:ext cx="12623800" cy="1442691"/>
          </a:xfrm>
          <a:prstGeom prst="rect">
            <a:avLst/>
          </a:prstGeom>
        </p:spPr>
        <p:txBody>
          <a:bodyPr anchor="ctr"/>
          <a:lstStyle>
            <a:lvl1pPr indent="0">
              <a:tabLst>
                <a:tab pos="1219200" algn="l"/>
              </a:tabLst>
            </a:lvl1pPr>
          </a:lstStyle>
          <a:p>
            <a:r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190500" y="1511300"/>
            <a:ext cx="12623800" cy="7581900"/>
          </a:xfrm>
          <a:prstGeom prst="rect">
            <a:avLst/>
          </a:prstGeom>
        </p:spPr>
        <p:txBody>
          <a:bodyPr anchor="ctr"/>
          <a:lstStyle>
            <a:lvl1pPr marL="734658" indent="-480658" algn="l">
              <a:spcBef>
                <a:spcPts val="2600"/>
              </a:spcBef>
              <a:buSzPct val="171429"/>
              <a:buFont typeface="Gill Sans"/>
              <a:buChar char="•"/>
              <a:tabLst>
                <a:tab pos="1587500" algn="l"/>
              </a:tabLst>
            </a:lvl1pPr>
            <a:lvl2pPr marL="1090258" indent="-480658" algn="l">
              <a:spcBef>
                <a:spcPts val="2600"/>
              </a:spcBef>
              <a:buSzPct val="171429"/>
              <a:buFont typeface="Gill Sans"/>
              <a:buChar char="•"/>
              <a:tabLst>
                <a:tab pos="2044700" algn="l"/>
              </a:tabLst>
            </a:lvl2pPr>
            <a:lvl3pPr marL="1433158" indent="-480658" algn="l">
              <a:spcBef>
                <a:spcPts val="2600"/>
              </a:spcBef>
              <a:buSzPct val="171429"/>
              <a:buFont typeface="Gill Sans"/>
              <a:buChar char="•"/>
              <a:tabLst>
                <a:tab pos="2476500" algn="l"/>
              </a:tabLst>
            </a:lvl3pPr>
            <a:lvl4pPr marL="1776058" indent="-480658" algn="l">
              <a:spcBef>
                <a:spcPts val="2600"/>
              </a:spcBef>
              <a:buSzPct val="171429"/>
              <a:buFont typeface="Gill Sans"/>
              <a:buChar char="•"/>
              <a:tabLst>
                <a:tab pos="2921000" algn="l"/>
              </a:tabLst>
            </a:lvl4pPr>
            <a:lvl5pPr marL="2131658" indent="-480658" algn="l">
              <a:spcBef>
                <a:spcPts val="2600"/>
              </a:spcBef>
              <a:buSzPct val="171429"/>
              <a:buFont typeface="Gill Sans"/>
              <a:buChar char="•"/>
              <a:tabLst>
                <a:tab pos="3378200" algn="l"/>
              </a:tabLst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xfrm>
            <a:off x="6341361" y="9432999"/>
            <a:ext cx="309379" cy="320601"/>
          </a:xfrm>
          <a:prstGeom prst="rect">
            <a:avLst/>
          </a:prstGeom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2791288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eeds_logo_new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093200" y="8166100"/>
            <a:ext cx="3898900" cy="163779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/>
        </p:nvSpPr>
        <p:spPr>
          <a:xfrm>
            <a:off x="0" y="9394668"/>
            <a:ext cx="5674179" cy="371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dirty="0">
                <a:latin typeface="Palatino Linotype" panose="02040502050505030304" pitchFamily="18" charset="0"/>
              </a:rPr>
              <a:t>COMP 5821M: Geometric Processing</a:t>
            </a:r>
            <a:endParaRPr dirty="0">
              <a:latin typeface="Palatino Linotype" panose="02040502050505030304" pitchFamily="18" charset="0"/>
            </a:endParaRPr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/>
          <a:lstStyle>
            <a:lvl1pPr>
              <a:tabLst>
                <a:tab pos="1257300" algn="l"/>
              </a:tabLst>
            </a:lvl1pPr>
          </a:lstStyle>
          <a:p>
            <a:r>
              <a:rPr dirty="0"/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tabLst>
                <a:tab pos="1257300" algn="l"/>
              </a:tabLst>
            </a:lvl1pPr>
            <a:lvl2pPr>
              <a:tabLst>
                <a:tab pos="1257300" algn="l"/>
              </a:tabLst>
            </a:lvl2pPr>
            <a:lvl3pPr>
              <a:tabLst>
                <a:tab pos="1257300" algn="l"/>
              </a:tabLst>
            </a:lvl3pPr>
            <a:lvl4pPr>
              <a:tabLst>
                <a:tab pos="1257300" algn="l"/>
              </a:tabLst>
            </a:lvl4pPr>
            <a:lvl5pPr>
              <a:tabLst>
                <a:tab pos="1257300" algn="l"/>
              </a:tabLst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6341361" y="9445964"/>
            <a:ext cx="309379" cy="320601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 anchor="ctr">
            <a:spAutoFit/>
          </a:bodyPr>
          <a:lstStyle>
            <a:lvl1pPr>
              <a:lnSpc>
                <a:spcPts val="1900"/>
              </a:lnSpc>
              <a:tabLst>
                <a:tab pos="1066800" algn="l"/>
              </a:tabLst>
              <a:defRPr sz="1600">
                <a:latin typeface="Palatino Linotype" panose="02040502050505030304" pitchFamily="18" charset="0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-12700" algn="ctr" defTabSz="584200" latinLnBrk="0">
        <a:lnSpc>
          <a:spcPts val="96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Palatino Linotype" panose="02040502050505030304" pitchFamily="18" charset="0"/>
          <a:ea typeface="+mn-ea"/>
          <a:cs typeface="+mn-cs"/>
          <a:sym typeface="Palatino"/>
        </a:defRPr>
      </a:lvl1pPr>
      <a:lvl2pPr marL="0" marR="0" indent="215900" algn="ctr" defTabSz="584200" latinLnBrk="0">
        <a:lnSpc>
          <a:spcPts val="96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44500" algn="ctr" defTabSz="584200" latinLnBrk="0">
        <a:lnSpc>
          <a:spcPts val="96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73100" algn="ctr" defTabSz="584200" latinLnBrk="0">
        <a:lnSpc>
          <a:spcPts val="96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01700" algn="ctr" defTabSz="584200" latinLnBrk="0">
        <a:lnSpc>
          <a:spcPts val="96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30300" algn="ctr" defTabSz="584200" latinLnBrk="0">
        <a:lnSpc>
          <a:spcPts val="96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58900" algn="ctr" defTabSz="584200" latinLnBrk="0">
        <a:lnSpc>
          <a:spcPts val="96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587500" algn="ctr" defTabSz="584200" latinLnBrk="0">
        <a:lnSpc>
          <a:spcPts val="96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16100" algn="ctr" defTabSz="584200" latinLnBrk="0">
        <a:lnSpc>
          <a:spcPts val="96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9pPr>
    </p:titleStyle>
    <p:bodyStyle>
      <a:lvl1pPr marL="0" marR="0" indent="0" algn="ctr" defTabSz="584200" rtl="0" latinLnBrk="0">
        <a:lnSpc>
          <a:spcPts val="55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Palatino Linotype" panose="02040502050505030304" pitchFamily="18" charset="0"/>
          <a:ea typeface="+mn-ea"/>
          <a:cs typeface="+mn-cs"/>
          <a:sym typeface="Palatino"/>
        </a:defRPr>
      </a:lvl1pPr>
      <a:lvl2pPr marL="0" marR="0" indent="0" algn="ctr" defTabSz="584200" rtl="0" latinLnBrk="0">
        <a:lnSpc>
          <a:spcPts val="55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Palatino Linotype" panose="02040502050505030304" pitchFamily="18" charset="0"/>
          <a:ea typeface="+mn-ea"/>
          <a:cs typeface="+mn-cs"/>
          <a:sym typeface="Palatino"/>
        </a:defRPr>
      </a:lvl2pPr>
      <a:lvl3pPr marL="0" marR="0" indent="0" algn="ctr" defTabSz="584200" rtl="0" latinLnBrk="0">
        <a:lnSpc>
          <a:spcPts val="55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Palatino Linotype" panose="02040502050505030304" pitchFamily="18" charset="0"/>
          <a:ea typeface="+mn-ea"/>
          <a:cs typeface="+mn-cs"/>
          <a:sym typeface="Palatino"/>
        </a:defRPr>
      </a:lvl3pPr>
      <a:lvl4pPr marL="0" marR="0" indent="0" algn="ctr" defTabSz="584200" rtl="0" latinLnBrk="0">
        <a:lnSpc>
          <a:spcPts val="55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Palatino Linotype" panose="02040502050505030304" pitchFamily="18" charset="0"/>
          <a:ea typeface="+mn-ea"/>
          <a:cs typeface="+mn-cs"/>
          <a:sym typeface="Palatino"/>
        </a:defRPr>
      </a:lvl4pPr>
      <a:lvl5pPr marL="0" marR="0" indent="0" algn="ctr" defTabSz="584200" rtl="0" latinLnBrk="0">
        <a:lnSpc>
          <a:spcPts val="55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Palatino Linotype" panose="02040502050505030304" pitchFamily="18" charset="0"/>
          <a:ea typeface="+mn-ea"/>
          <a:cs typeface="+mn-cs"/>
          <a:sym typeface="Palatino"/>
        </a:defRPr>
      </a:lvl5pPr>
      <a:lvl6pPr marL="0" marR="0" indent="355600" algn="ctr" defTabSz="584200" rtl="0" latinLnBrk="0">
        <a:lnSpc>
          <a:spcPts val="55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711200" algn="ctr" defTabSz="584200" rtl="0" latinLnBrk="0">
        <a:lnSpc>
          <a:spcPts val="55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066800" algn="ctr" defTabSz="584200" rtl="0" latinLnBrk="0">
        <a:lnSpc>
          <a:spcPts val="55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422400" algn="ctr" defTabSz="584200" rtl="0" latinLnBrk="0">
        <a:lnSpc>
          <a:spcPts val="55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9pPr>
    </p:bodyStyle>
    <p:otherStyle>
      <a:lvl1pPr marL="0" marR="0" indent="0" algn="ctr" defTabSz="584200" latinLnBrk="0">
        <a:lnSpc>
          <a:spcPts val="19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84200" latinLnBrk="0">
        <a:lnSpc>
          <a:spcPts val="19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84200" latinLnBrk="0">
        <a:lnSpc>
          <a:spcPts val="19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84200" latinLnBrk="0">
        <a:lnSpc>
          <a:spcPts val="19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84200" latinLnBrk="0">
        <a:lnSpc>
          <a:spcPts val="19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84200" latinLnBrk="0">
        <a:lnSpc>
          <a:spcPts val="19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84200" latinLnBrk="0">
        <a:lnSpc>
          <a:spcPts val="19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84200" latinLnBrk="0">
        <a:lnSpc>
          <a:spcPts val="19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84200" latinLnBrk="0">
        <a:lnSpc>
          <a:spcPts val="19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6" Type="http://schemas.openxmlformats.org/officeDocument/2006/relationships/image" Target="../media/image14.emf"/><Relationship Id="rId5" Type="http://schemas.openxmlformats.org/officeDocument/2006/relationships/image" Target="../media/image130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01: Functions &amp; Calculus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Dr.</a:t>
            </a:r>
            <a:r>
              <a:rPr lang="en-GB" dirty="0"/>
              <a:t> Hamish </a:t>
            </a:r>
            <a:r>
              <a:rPr lang="en-GB" dirty="0" err="1"/>
              <a:t>Carr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730850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Manifolds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Generalisation</a:t>
            </a:r>
            <a:r>
              <a:rPr lang="en-US" dirty="0"/>
              <a:t> of the idea of surfaces</a:t>
            </a:r>
          </a:p>
          <a:p>
            <a:r>
              <a:rPr lang="en-US" dirty="0"/>
              <a:t>Sets that are </a:t>
            </a:r>
            <a:r>
              <a:rPr lang="en-US" i="1" dirty="0"/>
              <a:t>locally</a:t>
            </a:r>
            <a:r>
              <a:rPr lang="en-US" dirty="0"/>
              <a:t> equivalent to surfaces</a:t>
            </a:r>
          </a:p>
          <a:p>
            <a:r>
              <a:rPr lang="en-US" dirty="0"/>
              <a:t>Defined for </a:t>
            </a:r>
            <a:r>
              <a:rPr lang="en-US" i="1" dirty="0"/>
              <a:t>any</a:t>
            </a:r>
            <a:r>
              <a:rPr lang="en-US" dirty="0"/>
              <a:t> dimension</a:t>
            </a:r>
          </a:p>
          <a:p>
            <a:pPr lvl="1"/>
            <a:r>
              <a:rPr lang="en-US" dirty="0"/>
              <a:t>1-manifold </a:t>
            </a:r>
            <a:r>
              <a:rPr lang="mr-IN" dirty="0"/>
              <a:t>–</a:t>
            </a:r>
            <a:r>
              <a:rPr lang="en-US" dirty="0"/>
              <a:t> a curve</a:t>
            </a:r>
          </a:p>
          <a:p>
            <a:pPr lvl="1"/>
            <a:r>
              <a:rPr lang="en-US" dirty="0"/>
              <a:t>2-manifold </a:t>
            </a:r>
            <a:r>
              <a:rPr lang="mr-IN" dirty="0"/>
              <a:t>–</a:t>
            </a:r>
            <a:r>
              <a:rPr lang="en-US" dirty="0"/>
              <a:t> a surface</a:t>
            </a:r>
          </a:p>
          <a:p>
            <a:pPr lvl="1"/>
            <a:r>
              <a:rPr lang="en-US" dirty="0"/>
              <a:t>3-manifold </a:t>
            </a:r>
            <a:r>
              <a:rPr lang="mr-IN" dirty="0"/>
              <a:t>–</a:t>
            </a:r>
            <a:r>
              <a:rPr lang="en-US" dirty="0"/>
              <a:t> a volume</a:t>
            </a:r>
          </a:p>
          <a:p>
            <a:r>
              <a:rPr lang="en-US" dirty="0"/>
              <a:t>Always exist in an </a:t>
            </a:r>
            <a:r>
              <a:rPr lang="en-US" i="1" dirty="0"/>
              <a:t>embedding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53652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Calculus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i="1" dirty="0"/>
                  <a:t>derivative</a:t>
                </a:r>
                <a:r>
                  <a:rPr lang="en-US" dirty="0"/>
                  <a:t> of a function</a:t>
                </a:r>
              </a:p>
              <a:p>
                <a:r>
                  <a:rPr lang="en-US" dirty="0"/>
                  <a:t>Represents the </a:t>
                </a:r>
                <a:r>
                  <a:rPr lang="en-US" i="1" dirty="0"/>
                  <a:t>slope</a:t>
                </a:r>
                <a:r>
                  <a:rPr lang="en-US" dirty="0"/>
                  <a:t> of a function</a:t>
                </a:r>
              </a:p>
              <a:p>
                <a:pPr lvl="1"/>
                <a:r>
                  <a:rPr lang="en-US" dirty="0"/>
                  <a:t>Rate of change of f with respect to x</a:t>
                </a:r>
              </a:p>
              <a:p>
                <a:r>
                  <a:rPr lang="en-US" dirty="0"/>
                  <a:t>Notation:		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𝑓</m:t>
                    </m:r>
                    <m:r>
                      <a:rPr lang="en-GB" b="0" i="1" smtClean="0">
                        <a:latin typeface="Cambria Math" charset="0"/>
                      </a:rPr>
                      <m:t>′(</m:t>
                    </m:r>
                    <m:r>
                      <a:rPr lang="en-GB" b="0" i="1" smtClean="0">
                        <a:latin typeface="Cambria Math" charset="0"/>
                      </a:rPr>
                      <m:t>𝑥</m:t>
                    </m:r>
                    <m:r>
                      <a:rPr lang="en-GB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charset="0"/>
                          </a:rPr>
                          <m:t>𝑑𝑓</m:t>
                        </m:r>
                      </m:num>
                      <m:den>
                        <m:r>
                          <a:rPr lang="en-GB" b="0" i="1" smtClean="0">
                            <a:latin typeface="Cambria Math" charset="0"/>
                          </a:rPr>
                          <m:t>𝑑𝑥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Definition: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charset="0"/>
                          </a:rPr>
                          <m:t>f</m:t>
                        </m:r>
                      </m:e>
                      <m:sup>
                        <m:r>
                          <a:rPr lang="en-GB" b="0" i="0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charset="0"/>
                          </a:rPr>
                          <m:t>x</m:t>
                        </m:r>
                      </m:e>
                    </m:d>
                    <m:r>
                      <a:rPr lang="en-GB" b="0" i="0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mr-IN" b="0" i="0" smtClean="0">
                                <a:latin typeface="Cambria Math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b="0" i="1" smtClean="0">
                                <a:latin typeface="Cambria Math" charset="0"/>
                              </a:rPr>
                              <m:t>h</m:t>
                            </m:r>
                            <m:r>
                              <a:rPr lang="en-GB" b="0" i="1" smtClean="0">
                                <a:latin typeface="Cambria Math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mr-I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h</m:t>
                                </m:r>
                              </m:e>
                            </m:d>
                            <m:r>
                              <a:rPr lang="en-GB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GB" b="0" i="1" smtClean="0">
                                <a:latin typeface="Cambria Math" charset="0"/>
                              </a:rPr>
                              <m:t>𝑓</m:t>
                            </m:r>
                            <m:r>
                              <a:rPr lang="en-GB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GB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GB" b="0" i="1" smtClean="0"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charset="0"/>
                              </a:rPr>
                              <m:t>h</m:t>
                            </m:r>
                          </m:den>
                        </m:f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Can be used to construct graph of function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2"/>
                <a:stretch>
                  <a:fillRect l="-2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079750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of Differentiation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Constant:		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charset="0"/>
                          </a:rPr>
                          <m:t>𝑑</m:t>
                        </m:r>
                      </m:num>
                      <m:den>
                        <m:r>
                          <a:rPr lang="en-GB" b="0" i="1" smtClean="0">
                            <a:latin typeface="Cambria Math" charset="0"/>
                          </a:rPr>
                          <m:t>𝑑𝑥</m:t>
                        </m:r>
                      </m:den>
                    </m:f>
                    <m:r>
                      <a:rPr lang="en-GB" b="0" i="1" smtClean="0">
                        <a:latin typeface="Cambria Math" charset="0"/>
                      </a:rPr>
                      <m:t>𝑐</m:t>
                    </m:r>
                    <m:r>
                      <a:rPr lang="en-GB" b="0" i="1" smtClean="0">
                        <a:latin typeface="Cambria Math" charset="0"/>
                      </a:rPr>
                      <m:t>=0</m:t>
                    </m:r>
                  </m:oMath>
                </a14:m>
                <a:endParaRPr lang="en-GB" b="0" dirty="0"/>
              </a:p>
              <a:p>
                <a:r>
                  <a:rPr lang="en-US" dirty="0"/>
                  <a:t>Addition:		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charset="0"/>
                          </a:rPr>
                          <m:t>𝑑</m:t>
                        </m:r>
                      </m:num>
                      <m:den>
                        <m:r>
                          <a:rPr lang="en-GB" b="0" i="1" smtClean="0">
                            <a:latin typeface="Cambria Math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charset="0"/>
                          </a:rPr>
                          <m:t>𝑓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GB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charset="0"/>
                          </a:rPr>
                          <m:t>𝑑𝑓</m:t>
                        </m:r>
                      </m:num>
                      <m:den>
                        <m:r>
                          <a:rPr lang="en-GB" b="0" i="1" smtClean="0">
                            <a:latin typeface="Cambria Math" charset="0"/>
                          </a:rPr>
                          <m:t>𝑑𝑥</m:t>
                        </m:r>
                      </m:den>
                    </m:f>
                    <m:r>
                      <a:rPr lang="en-GB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charset="0"/>
                          </a:rPr>
                          <m:t>𝑑𝑔</m:t>
                        </m:r>
                      </m:num>
                      <m:den>
                        <m:r>
                          <a:rPr lang="en-GB" b="0" i="1" smtClean="0">
                            <a:latin typeface="Cambria Math" charset="0"/>
                          </a:rPr>
                          <m:t>𝑑𝑥</m:t>
                        </m:r>
                      </m:den>
                    </m:f>
                  </m:oMath>
                </a14:m>
                <a:endParaRPr lang="en-GB" b="0" dirty="0"/>
              </a:p>
              <a:p>
                <a:r>
                  <a:rPr lang="en-US" dirty="0"/>
                  <a:t>Multiplication: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charset="0"/>
                          </a:rPr>
                          <m:t>𝑑</m:t>
                        </m:r>
                      </m:num>
                      <m:den>
                        <m:r>
                          <a:rPr lang="en-GB" b="0" i="1" smtClean="0">
                            <a:latin typeface="Cambria Math" charset="0"/>
                          </a:rPr>
                          <m:t>𝑑𝑥</m:t>
                        </m:r>
                      </m:den>
                    </m:f>
                    <m:r>
                      <a:rPr lang="en-GB" b="0" i="1" smtClean="0">
                        <a:latin typeface="Cambria Math" charset="0"/>
                      </a:rPr>
                      <m:t>𝑐𝑓</m:t>
                    </m:r>
                    <m:r>
                      <a:rPr lang="en-GB" b="0" i="1" smtClean="0">
                        <a:latin typeface="Cambria Math" charset="0"/>
                      </a:rPr>
                      <m:t>=</m:t>
                    </m:r>
                    <m:r>
                      <a:rPr lang="en-GB" b="0" i="1" smtClean="0">
                        <a:latin typeface="Cambria Math" charset="0"/>
                      </a:rPr>
                      <m:t>𝑐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charset="0"/>
                          </a:rPr>
                          <m:t>𝑑𝑓</m:t>
                        </m:r>
                      </m:num>
                      <m:den>
                        <m:r>
                          <a:rPr lang="en-GB" b="0" i="1" smtClean="0">
                            <a:latin typeface="Cambria Math" charset="0"/>
                          </a:rPr>
                          <m:t>𝑑𝑥</m:t>
                        </m:r>
                      </m:den>
                    </m:f>
                  </m:oMath>
                </a14:m>
                <a:endParaRPr lang="en-GB" b="0" dirty="0"/>
              </a:p>
              <a:p>
                <a:r>
                  <a:rPr lang="en-GB" dirty="0"/>
                  <a:t>Power Rule:	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charset="0"/>
                          </a:rPr>
                          <m:t>𝑑</m:t>
                        </m:r>
                      </m:num>
                      <m:den>
                        <m:r>
                          <a:rPr lang="en-GB" b="0" i="1" smtClean="0">
                            <a:latin typeface="Cambria Math" charset="0"/>
                          </a:rPr>
                          <m:t>𝑑𝑥</m:t>
                        </m:r>
                      </m:den>
                    </m:f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GB" b="0" i="1" smtClean="0">
                        <a:latin typeface="Cambria Math" charset="0"/>
                      </a:rPr>
                      <m:t>=</m:t>
                    </m:r>
                    <m:r>
                      <a:rPr lang="en-GB" b="0" i="1" smtClean="0">
                        <a:latin typeface="Cambria Math" charset="0"/>
                      </a:rPr>
                      <m:t>𝑛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</m:oMath>
                </a14:m>
                <a:endParaRPr lang="en-GB" b="0" dirty="0"/>
              </a:p>
              <a:p>
                <a:r>
                  <a:rPr lang="en-GB" b="0" dirty="0"/>
                  <a:t>Polynomials are easy: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charset="0"/>
                          </a:rPr>
                          <m:t>𝑑</m:t>
                        </m:r>
                      </m:num>
                      <m:den>
                        <m:r>
                          <a:rPr lang="en-GB" b="0" i="1" smtClean="0">
                            <a:latin typeface="Cambria Math" charset="0"/>
                          </a:rPr>
                          <m:t>𝑑𝑥</m:t>
                        </m:r>
                      </m:den>
                    </m:f>
                    <m:r>
                      <a:rPr lang="en-GB" i="1">
                        <a:latin typeface="Cambria Math" charset="0"/>
                      </a:rPr>
                      <m:t>7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GB" i="1"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en-GB" i="1">
                        <a:latin typeface="Cambria Math" charset="0"/>
                      </a:rPr>
                      <m:t>+2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GB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GB" i="1">
                        <a:latin typeface="Cambria Math" charset="0"/>
                      </a:rPr>
                      <m:t>−5</m:t>
                    </m:r>
                    <m:r>
                      <a:rPr lang="en-GB" b="0" i="0" smtClean="0">
                        <a:latin typeface="Cambria Math" charset="0"/>
                      </a:rPr>
                      <m:t>=21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charset="0"/>
                          </a:rPr>
                          <m:t>x</m:t>
                        </m:r>
                      </m:e>
                      <m:sup>
                        <m:r>
                          <a:rPr lang="en-GB" b="0" i="0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GB" b="0" i="0" smtClean="0">
                        <a:latin typeface="Cambria Math" charset="0"/>
                      </a:rPr>
                      <m:t>+4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charset="0"/>
                      </a:rPr>
                      <m:t>x</m:t>
                    </m:r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2"/>
                <a:stretch>
                  <a:fillRect l="-2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09462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Trigonometry:	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charset="0"/>
                          </a:rPr>
                          <m:t>𝑑</m:t>
                        </m:r>
                      </m:num>
                      <m:den>
                        <m:r>
                          <a:rPr lang="en-GB" b="0" i="1" smtClean="0">
                            <a:latin typeface="Cambria Math" charset="0"/>
                          </a:rPr>
                          <m:t>𝑑𝑥</m:t>
                        </m:r>
                      </m:den>
                    </m:f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charset="0"/>
                          </a:rPr>
                          <m:t>sin</m:t>
                        </m:r>
                      </m:fName>
                      <m:e>
                        <m:r>
                          <a:rPr lang="en-GB" b="0" i="1" smtClean="0">
                            <a:latin typeface="Cambria Math" charset="0"/>
                          </a:rPr>
                          <m:t>𝑥</m:t>
                        </m:r>
                      </m:e>
                    </m:func>
                    <m:r>
                      <a:rPr lang="en-GB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charset="0"/>
                      </a:rPr>
                      <m:t>cos</m:t>
                    </m:r>
                    <m:r>
                      <a:rPr lang="en-GB" b="0" i="1" smtClean="0">
                        <a:latin typeface="Cambria Math" charset="0"/>
                      </a:rPr>
                      <m:t>⁡</m:t>
                    </m:r>
                    <m:r>
                      <a:rPr lang="en-GB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GB" b="0" dirty="0"/>
                  <a:t>, &amp;c.</a:t>
                </a:r>
              </a:p>
              <a:p>
                <a:r>
                  <a:rPr lang="en-GB" dirty="0"/>
                  <a:t>Exponential:		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charset="0"/>
                          </a:rPr>
                          <m:t>𝑑</m:t>
                        </m:r>
                      </m:num>
                      <m:den>
                        <m:r>
                          <a:rPr lang="en-GB" b="0" i="1" smtClean="0">
                            <a:latin typeface="Cambria Math" charset="0"/>
                          </a:rPr>
                          <m:t>𝑑𝑥</m:t>
                        </m:r>
                      </m:den>
                    </m:f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𝑥</m:t>
                        </m:r>
                      </m:sup>
                    </m:sSup>
                    <m:r>
                      <a:rPr lang="en-GB" b="0" i="1" smtClean="0">
                        <a:latin typeface="Cambria Math" charset="0"/>
                      </a:rPr>
                      <m:t>=</m:t>
                    </m:r>
                    <m:r>
                      <a:rPr lang="en-GB" b="0" i="1" smtClean="0">
                        <a:latin typeface="Cambria Math" charset="0"/>
                      </a:rPr>
                      <m:t>𝑒</m:t>
                    </m:r>
                    <m:r>
                      <a:rPr lang="en-GB" b="0" i="1" smtClean="0">
                        <a:latin typeface="Cambria Math" charset="0"/>
                      </a:rPr>
                      <m:t>^</m:t>
                    </m:r>
                    <m:r>
                      <a:rPr lang="en-GB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GB" b="0" dirty="0"/>
              </a:p>
              <a:p>
                <a:r>
                  <a:rPr lang="en-GB" dirty="0"/>
                  <a:t>Logarithmic:		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charset="0"/>
                          </a:rPr>
                          <m:t>𝑑</m:t>
                        </m:r>
                      </m:num>
                      <m:den>
                        <m:r>
                          <a:rPr lang="en-GB" b="0" i="1" smtClean="0">
                            <a:latin typeface="Cambria Math" charset="0"/>
                          </a:rPr>
                          <m:t>𝑑𝑥</m:t>
                        </m:r>
                      </m:den>
                    </m:f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charset="0"/>
                          </a:rPr>
                          <m:t>ln</m:t>
                        </m:r>
                      </m:fName>
                      <m:e>
                        <m:r>
                          <a:rPr lang="en-GB" b="0" i="1" smtClean="0">
                            <a:latin typeface="Cambria Math" charset="0"/>
                          </a:rPr>
                          <m:t>𝑥</m:t>
                        </m:r>
                      </m:e>
                    </m:func>
                    <m:r>
                      <a:rPr lang="en-GB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charset="0"/>
                          </a:rPr>
                          <m:t>𝑥</m:t>
                        </m:r>
                      </m:den>
                    </m:f>
                  </m:oMath>
                </a14:m>
                <a:endParaRPr lang="en-GB" b="0" dirty="0"/>
              </a:p>
              <a:p>
                <a:r>
                  <a:rPr lang="en-GB" b="0" dirty="0"/>
                  <a:t>Product Rule: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charset="0"/>
                              </a:rPr>
                              <m:t>fg</m:t>
                            </m:r>
                          </m:e>
                        </m:d>
                      </m:e>
                      <m:sup>
                        <m:r>
                          <a:rPr lang="en-GB" b="0" i="0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GB" b="0" i="0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charset="0"/>
                          </a:rPr>
                          <m:t>f</m:t>
                        </m:r>
                      </m:e>
                      <m:sup>
                        <m:r>
                          <a:rPr lang="en-GB" b="0" i="0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m:rPr>
                        <m:sty m:val="p"/>
                      </m:rPr>
                      <a:rPr lang="en-GB" b="0" i="0" smtClean="0">
                        <a:latin typeface="Cambria Math" charset="0"/>
                      </a:rPr>
                      <m:t>g</m:t>
                    </m:r>
                    <m:r>
                      <a:rPr lang="en-GB" b="0" i="0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charset="0"/>
                          </a:rPr>
                          <m:t>g</m:t>
                        </m:r>
                      </m:e>
                      <m:sup>
                        <m:r>
                          <a:rPr lang="en-GB" b="0" i="0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m:rPr>
                        <m:sty m:val="p"/>
                      </m:rPr>
                      <a:rPr lang="en-GB" b="0" i="0" smtClean="0">
                        <a:latin typeface="Cambria Math" charset="0"/>
                      </a:rPr>
                      <m:t>f</m:t>
                    </m:r>
                  </m:oMath>
                </a14:m>
                <a:endParaRPr lang="en-GB" b="0" dirty="0"/>
              </a:p>
              <a:p>
                <a:r>
                  <a:rPr lang="en-GB" dirty="0"/>
                  <a:t>Quotient Rule: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𝑔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GB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GB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GB" i="1">
                            <a:latin typeface="Cambria Math" charset="0"/>
                          </a:rPr>
                          <m:t>𝑔</m:t>
                        </m:r>
                        <m:r>
                          <a:rPr lang="en-GB" i="1"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GB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GB" i="1">
                            <a:latin typeface="Cambria Math" charset="0"/>
                          </a:rPr>
                          <m:t>𝑓</m:t>
                        </m:r>
                      </m:num>
                      <m:den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GB" b="0" dirty="0"/>
              </a:p>
              <a:p>
                <a:r>
                  <a:rPr lang="en-GB" dirty="0"/>
                  <a:t>Chain Rule:	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GB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𝑓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charset="0"/>
                          </a:rPr>
                          <m:t>𝑔</m:t>
                        </m:r>
                      </m:e>
                    </m:d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𝑔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2"/>
                <a:stretch>
                  <a:fillRect l="-2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309261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Higher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Notation: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𝑓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GB" b="0" i="1" smtClean="0">
                        <a:latin typeface="Cambria Math" charset="0"/>
                      </a:rPr>
                      <m:t>, 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𝑓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′′′</m:t>
                        </m:r>
                      </m:sup>
                    </m:sSup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GB" b="0" i="1" smtClean="0">
                        <a:latin typeface="Cambria Math" charset="0"/>
                      </a:rPr>
                      <m:t>, 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𝑓</m:t>
                        </m:r>
                      </m:e>
                      <m:sup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charset="0"/>
                              </a:rPr>
                              <m:t>4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GB" b="0" i="1" smtClean="0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𝑓</m:t>
                        </m:r>
                      </m:e>
                      <m:sup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GB" b="0" i="1" smtClean="0">
                        <a:latin typeface="Cambria Math" charset="0"/>
                      </a:rPr>
                      <m:t>(</m:t>
                    </m:r>
                    <m:r>
                      <a:rPr lang="en-GB" b="0" i="1" smtClean="0">
                        <a:latin typeface="Cambria Math" charset="0"/>
                      </a:rPr>
                      <m:t>𝑥</m:t>
                    </m:r>
                    <m:r>
                      <a:rPr lang="en-GB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GB" b="0" dirty="0"/>
              </a:p>
              <a:p>
                <a:r>
                  <a:rPr lang="en-US" dirty="0"/>
                  <a:t>Or:					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GB" b="0" i="1" smtClean="0">
                            <a:latin typeface="Cambria Math" charset="0"/>
                          </a:rPr>
                          <m:t>𝑓</m:t>
                        </m:r>
                      </m:num>
                      <m:den>
                        <m:r>
                          <a:rPr lang="en-GB" b="0" i="1" smtClean="0">
                            <a:latin typeface="Cambria Math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b="0" i="1" smtClean="0">
                        <a:latin typeface="Cambria Math" charset="0"/>
                      </a:rPr>
                      <m:t>  ,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charset="0"/>
                              </a:rPr>
                              <m:t>3</m:t>
                            </m:r>
                          </m:sup>
                        </m:sSup>
                        <m:r>
                          <a:rPr lang="en-GB" i="1">
                            <a:latin typeface="Cambria Math" charset="0"/>
                          </a:rPr>
                          <m:t>𝑓</m:t>
                        </m:r>
                      </m:num>
                      <m:den>
                        <m:r>
                          <a:rPr lang="en-GB" i="1">
                            <a:latin typeface="Cambria Math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b="0" dirty="0"/>
                  <a:t>  ,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charset="0"/>
                              </a:rPr>
                              <m:t>4</m:t>
                            </m:r>
                          </m:sup>
                        </m:sSup>
                        <m:r>
                          <a:rPr lang="en-GB" i="1">
                            <a:latin typeface="Cambria Math" charset="0"/>
                          </a:rPr>
                          <m:t>𝑓</m:t>
                        </m:r>
                      </m:num>
                      <m:den>
                        <m:r>
                          <a:rPr lang="en-GB" i="1">
                            <a:latin typeface="Cambria Math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charset="0"/>
                              </a:rPr>
                              <m:t>4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dirty="0"/>
                  <a:t>  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charset="0"/>
                              </a:rPr>
                              <m:t>𝑛</m:t>
                            </m:r>
                          </m:sup>
                        </m:sSup>
                        <m:r>
                          <a:rPr lang="en-GB" i="1">
                            <a:latin typeface="Cambria Math" charset="0"/>
                          </a:rPr>
                          <m:t>𝑓</m:t>
                        </m:r>
                      </m:num>
                      <m:den>
                        <m:r>
                          <a:rPr lang="en-GB" i="1">
                            <a:latin typeface="Cambria Math" charset="0"/>
                          </a:rPr>
                          <m:t>𝑑</m:t>
                        </m:r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endParaRPr lang="en-GB" b="0" dirty="0"/>
              </a:p>
              <a:p>
                <a:r>
                  <a:rPr lang="en-US" dirty="0"/>
                  <a:t>Obtained by repeated differentiation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2"/>
                <a:stretch>
                  <a:fillRect l="-2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479504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Sketching A Function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500" y="6362700"/>
            <a:ext cx="12623800" cy="2730500"/>
          </a:xfrm>
        </p:spPr>
        <p:txBody>
          <a:bodyPr/>
          <a:lstStyle/>
          <a:p>
            <a:r>
              <a:rPr lang="en-US" dirty="0"/>
              <a:t>Partition graph into segments</a:t>
            </a:r>
          </a:p>
          <a:p>
            <a:r>
              <a:rPr lang="en-US" dirty="0"/>
              <a:t>Defined by roots of derivatives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1809750"/>
            <a:ext cx="7874000" cy="4152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12904" y="3048000"/>
            <a:ext cx="225287" cy="206237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69965" y="5638800"/>
            <a:ext cx="225287" cy="206237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81711" y="2741935"/>
            <a:ext cx="25648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r>
              <a:rPr kumimoji="0" lang="en-US" sz="24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alatino Linotype" charset="0"/>
                <a:ea typeface="Gill Sans"/>
                <a:cs typeface="Gill Sans"/>
                <a:sym typeface="Gill Sans"/>
              </a:rPr>
              <a:t>&lt;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94733" y="5292979"/>
            <a:ext cx="25648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r>
              <a:rPr lang="en-US" sz="2400" dirty="0">
                <a:latin typeface="Palatino Linotype" charset="0"/>
              </a:rPr>
              <a:t>&gt;</a:t>
            </a:r>
            <a:endParaRPr kumimoji="0" lang="en-US" sz="2400" b="0" i="0" u="none" strike="noStrike" cap="none" spc="0" normalizeH="0" dirty="0">
              <a:ln>
                <a:noFill/>
              </a:ln>
              <a:solidFill>
                <a:srgbClr val="000000"/>
              </a:solidFill>
              <a:effectLst/>
              <a:uFillTx/>
              <a:latin typeface="Palatino Linotype" charset="0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7600125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Integral Calculus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0500" y="1511300"/>
                <a:ext cx="12623800" cy="7543800"/>
              </a:xfrm>
            </p:spPr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i="1" dirty="0"/>
                  <a:t>integral</a:t>
                </a:r>
                <a:r>
                  <a:rPr lang="en-US" dirty="0"/>
                  <a:t> of a function</a:t>
                </a:r>
              </a:p>
              <a:p>
                <a:r>
                  <a:rPr lang="en-US" dirty="0"/>
                  <a:t>Represents the </a:t>
                </a:r>
                <a:r>
                  <a:rPr lang="en-US" i="1" dirty="0"/>
                  <a:t>area</a:t>
                </a:r>
                <a:r>
                  <a:rPr lang="en-US" dirty="0"/>
                  <a:t> under a curve</a:t>
                </a:r>
              </a:p>
              <a:p>
                <a:r>
                  <a:rPr lang="en-US" dirty="0"/>
                  <a:t>Notation:	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Fundamental Theorem: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charset="0"/>
                          </a:rPr>
                          <m:t>𝑑</m:t>
                        </m:r>
                      </m:num>
                      <m:den>
                        <m:r>
                          <a:rPr lang="en-GB" b="0" i="1" smtClean="0">
                            <a:latin typeface="Cambria Math" charset="0"/>
                          </a:rPr>
                          <m:t>𝑑𝑥</m:t>
                        </m:r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GB" b="0" i="1" smtClean="0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GB" b="0" i="1" smtClean="0">
                            <a:latin typeface="Cambria Math" charset="0"/>
                          </a:rPr>
                          <m:t>𝑑𝑥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𝑓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500" y="1511300"/>
                <a:ext cx="12623800" cy="7543800"/>
              </a:xfrm>
              <a:blipFill rotWithShape="0">
                <a:blip r:embed="rId2"/>
                <a:stretch>
                  <a:fillRect l="-2125" t="-9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758" y="4635500"/>
            <a:ext cx="5956300" cy="1295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058" y="6165850"/>
            <a:ext cx="2425700" cy="40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8858" y="6807200"/>
            <a:ext cx="2908300" cy="469900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7915248" y="2447245"/>
            <a:ext cx="4259032" cy="4084057"/>
          </a:xfrm>
          <a:custGeom>
            <a:avLst/>
            <a:gdLst>
              <a:gd name="connsiteX0" fmla="*/ 52792 w 4259032"/>
              <a:gd name="connsiteY0" fmla="*/ 3986784 h 4084057"/>
              <a:gd name="connsiteX1" fmla="*/ 52792 w 4259032"/>
              <a:gd name="connsiteY1" fmla="*/ 3913632 h 4084057"/>
              <a:gd name="connsiteX2" fmla="*/ 601432 w 4259032"/>
              <a:gd name="connsiteY2" fmla="*/ 2414016 h 4084057"/>
              <a:gd name="connsiteX3" fmla="*/ 1424392 w 4259032"/>
              <a:gd name="connsiteY3" fmla="*/ 1371600 h 4084057"/>
              <a:gd name="connsiteX4" fmla="*/ 2667976 w 4259032"/>
              <a:gd name="connsiteY4" fmla="*/ 1481328 h 4084057"/>
              <a:gd name="connsiteX5" fmla="*/ 3618952 w 4259032"/>
              <a:gd name="connsiteY5" fmla="*/ 1097280 h 4084057"/>
              <a:gd name="connsiteX6" fmla="*/ 4259032 w 4259032"/>
              <a:gd name="connsiteY6" fmla="*/ 0 h 4084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59032" h="4084057">
                <a:moveTo>
                  <a:pt x="52792" y="3986784"/>
                </a:moveTo>
                <a:cubicBezTo>
                  <a:pt x="7072" y="4081272"/>
                  <a:pt x="-38648" y="4175760"/>
                  <a:pt x="52792" y="3913632"/>
                </a:cubicBezTo>
                <a:cubicBezTo>
                  <a:pt x="144232" y="3651504"/>
                  <a:pt x="372832" y="2837688"/>
                  <a:pt x="601432" y="2414016"/>
                </a:cubicBezTo>
                <a:cubicBezTo>
                  <a:pt x="830032" y="1990344"/>
                  <a:pt x="1079968" y="1527048"/>
                  <a:pt x="1424392" y="1371600"/>
                </a:cubicBezTo>
                <a:cubicBezTo>
                  <a:pt x="1768816" y="1216152"/>
                  <a:pt x="2302216" y="1527048"/>
                  <a:pt x="2667976" y="1481328"/>
                </a:cubicBezTo>
                <a:cubicBezTo>
                  <a:pt x="3033736" y="1435608"/>
                  <a:pt x="3353776" y="1344168"/>
                  <a:pt x="3618952" y="1097280"/>
                </a:cubicBezTo>
                <a:cubicBezTo>
                  <a:pt x="3884128" y="850392"/>
                  <a:pt x="4071580" y="425196"/>
                  <a:pt x="4259032" y="0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7915248" y="2859302"/>
            <a:ext cx="4302581" cy="3672000"/>
            <a:chOff x="7915248" y="3839627"/>
            <a:chExt cx="4302581" cy="3672000"/>
          </a:xfrm>
        </p:grpSpPr>
        <p:sp>
          <p:nvSpPr>
            <p:cNvPr id="16" name="Rectangle 15"/>
            <p:cNvSpPr/>
            <p:nvPr/>
          </p:nvSpPr>
          <p:spPr>
            <a:xfrm>
              <a:off x="10552121" y="4919627"/>
              <a:ext cx="237744" cy="2592000"/>
            </a:xfrm>
            <a:prstGeom prst="rect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ts val="4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066800" algn="l"/>
                </a:tabLst>
              </a:pPr>
              <a:endParaRPr kumimoji="0" lang="en-US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789865" y="4847627"/>
              <a:ext cx="237744" cy="2664000"/>
            </a:xfrm>
            <a:prstGeom prst="rect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ts val="4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066800" algn="l"/>
                </a:tabLst>
              </a:pPr>
              <a:endParaRPr kumimoji="0" lang="en-US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0314377" y="4919627"/>
              <a:ext cx="237744" cy="2592000"/>
            </a:xfrm>
            <a:prstGeom prst="rect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ts val="4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066800" algn="l"/>
                </a:tabLst>
              </a:pPr>
              <a:endParaRPr kumimoji="0" lang="en-US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0075133" y="4847627"/>
              <a:ext cx="237744" cy="2664000"/>
            </a:xfrm>
            <a:prstGeom prst="rect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ts val="4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066800" algn="l"/>
                </a:tabLst>
              </a:pPr>
              <a:endParaRPr kumimoji="0" lang="en-US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834955" y="4811627"/>
              <a:ext cx="237744" cy="2700000"/>
            </a:xfrm>
            <a:prstGeom prst="rect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ts val="4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066800" algn="l"/>
                </a:tabLst>
              </a:pPr>
              <a:endParaRPr kumimoji="0" lang="en-US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9357500" y="4775627"/>
              <a:ext cx="237744" cy="2736000"/>
            </a:xfrm>
            <a:prstGeom prst="rect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ts val="4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066800" algn="l"/>
                </a:tabLst>
              </a:pPr>
              <a:endParaRPr kumimoji="0" lang="en-US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595244" y="4775627"/>
              <a:ext cx="237744" cy="2736000"/>
            </a:xfrm>
            <a:prstGeom prst="rect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ts val="4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066800" algn="l"/>
                </a:tabLst>
              </a:pPr>
              <a:endParaRPr kumimoji="0" lang="en-US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119756" y="4955627"/>
              <a:ext cx="237744" cy="2556000"/>
            </a:xfrm>
            <a:prstGeom prst="rect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ts val="4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066800" algn="l"/>
                </a:tabLst>
              </a:pPr>
              <a:endParaRPr kumimoji="0" lang="en-US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880512" y="5243627"/>
              <a:ext cx="237744" cy="2268000"/>
            </a:xfrm>
            <a:prstGeom prst="rect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ts val="4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066800" algn="l"/>
                </a:tabLst>
              </a:pPr>
              <a:endParaRPr kumimoji="0" lang="en-US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640334" y="5603627"/>
              <a:ext cx="237744" cy="1908000"/>
            </a:xfrm>
            <a:prstGeom prst="rect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ts val="4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066800" algn="l"/>
                </a:tabLst>
              </a:pPr>
              <a:endParaRPr kumimoji="0" lang="en-US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1742341" y="4271627"/>
              <a:ext cx="237744" cy="3240000"/>
            </a:xfrm>
            <a:prstGeom prst="rect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ts val="4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066800" algn="l"/>
                </a:tabLst>
              </a:pPr>
              <a:endParaRPr kumimoji="0" lang="en-US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1980085" y="3839627"/>
              <a:ext cx="237744" cy="3672000"/>
            </a:xfrm>
            <a:prstGeom prst="rect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ts val="4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066800" algn="l"/>
                </a:tabLst>
              </a:pPr>
              <a:endParaRPr kumimoji="0" lang="en-US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1504597" y="4559627"/>
              <a:ext cx="237744" cy="2952000"/>
            </a:xfrm>
            <a:prstGeom prst="rect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ts val="4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066800" algn="l"/>
                </a:tabLst>
              </a:pPr>
              <a:endParaRPr kumimoji="0" lang="en-US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1265353" y="4739627"/>
              <a:ext cx="237744" cy="2772000"/>
            </a:xfrm>
            <a:prstGeom prst="rect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ts val="4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066800" algn="l"/>
                </a:tabLst>
              </a:pPr>
              <a:endParaRPr kumimoji="0" lang="en-US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1025175" y="4811627"/>
              <a:ext cx="237744" cy="2700000"/>
            </a:xfrm>
            <a:prstGeom prst="rect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ts val="4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066800" algn="l"/>
                </a:tabLst>
              </a:pPr>
              <a:endParaRPr kumimoji="0" lang="en-US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401090" y="6071627"/>
              <a:ext cx="237600" cy="1440000"/>
            </a:xfrm>
            <a:prstGeom prst="rect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ts val="4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066800" algn="l"/>
                </a:tabLst>
              </a:pPr>
              <a:endParaRPr kumimoji="0" lang="en-US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161846" y="6719627"/>
              <a:ext cx="237744" cy="792000"/>
            </a:xfrm>
            <a:prstGeom prst="rect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ts val="4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066800" algn="l"/>
                </a:tabLst>
              </a:pPr>
              <a:endParaRPr kumimoji="0" lang="en-US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9" name="Rectangle 38"/>
            <p:cNvSpPr>
              <a:spLocks/>
            </p:cNvSpPr>
            <p:nvPr/>
          </p:nvSpPr>
          <p:spPr>
            <a:xfrm>
              <a:off x="7915248" y="7511627"/>
              <a:ext cx="237744" cy="0"/>
            </a:xfrm>
            <a:prstGeom prst="rect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ts val="4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066800" algn="l"/>
                </a:tabLst>
              </a:pPr>
              <a:endParaRPr kumimoji="0" lang="en-US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10066372" y="6061273"/>
                <a:ext cx="291554" cy="6155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ts val="4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066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Gill Sans"/>
                          <a:cs typeface="Gill Sans"/>
                          <a:sym typeface="Gill Sans"/>
                        </a:rPr>
                        <m:t>𝑑𝑥</m:t>
                      </m:r>
                    </m:oMath>
                  </m:oMathPara>
                </a14:m>
                <a:endPara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Gill Sans"/>
                  <a:cs typeface="Gill Sans"/>
                  <a:sym typeface="Gill Sans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6372" y="6061273"/>
                <a:ext cx="291554" cy="61555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96337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of Integration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Addition:				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GB" b="0" i="1" smtClean="0">
                            <a:latin typeface="Cambria Math" charset="0"/>
                          </a:rPr>
                          <m:t>𝑓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𝑔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GB" i="1">
                            <a:latin typeface="Cambria Math" charset="0"/>
                          </a:rPr>
                          <m:t>𝑑𝑥</m:t>
                        </m:r>
                        <m:r>
                          <a:rPr lang="en-GB" i="1">
                            <a:latin typeface="Cambria Math" charset="0"/>
                          </a:rPr>
                          <m:t>=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GB" b="0" i="1" smtClean="0">
                                <a:latin typeface="Cambria Math" charset="0"/>
                              </a:rPr>
                              <m:t>𝑓</m:t>
                            </m:r>
                            <m:r>
                              <a:rPr lang="en-GB" i="1">
                                <a:latin typeface="Cambria Math" charset="0"/>
                              </a:rPr>
                              <m:t>𝑑𝑥</m:t>
                            </m:r>
                            <m:r>
                              <a:rPr lang="en-GB" b="0" i="1" smtClean="0">
                                <a:latin typeface="Cambria Math" charset="0"/>
                              </a:rPr>
                              <m:t>+</m:t>
                            </m:r>
                            <m:nary>
                              <m:naryPr>
                                <m:limLoc m:val="undOvr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GB" i="1">
                                    <a:latin typeface="Cambria Math" charset="0"/>
                                  </a:rPr>
                                  <m:t>𝑔</m:t>
                                </m:r>
                                <m:r>
                                  <a:rPr lang="en-GB" i="1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GB" i="1">
                                    <a:latin typeface="Cambria Math" charset="0"/>
                                  </a:rPr>
                                  <m:t>𝑑𝑥</m:t>
                                </m:r>
                              </m:e>
                            </m:nary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Multiplication:		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GB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GB" i="1">
                            <a:latin typeface="Cambria Math" charset="0"/>
                          </a:rPr>
                          <m:t>𝑑𝑥</m:t>
                        </m:r>
                        <m:r>
                          <a:rPr lang="en-GB" i="1">
                            <a:latin typeface="Cambria Math" charset="0"/>
                          </a:rPr>
                          <m:t>=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𝑎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GB" b="0" i="1" smtClean="0">
                                <a:latin typeface="Cambria Math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GB" b="0" i="1" smtClean="0">
                                <a:latin typeface="Cambria Math" charset="0"/>
                              </a:rPr>
                              <m:t>𝑑𝑥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Power Rule:				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charset="0"/>
                              </a:rPr>
                              <m:t>𝑛</m:t>
                            </m:r>
                          </m:sup>
                        </m:sSup>
                        <m:r>
                          <a:rPr lang="en-GB" b="0" i="1" smtClean="0">
                            <a:latin typeface="Cambria Math" charset="0"/>
                          </a:rPr>
                          <m:t>𝑑𝑥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𝑛</m:t>
                                </m:r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+1</m:t>
                                </m:r>
                              </m:sup>
                            </m:sSup>
                          </m:num>
                          <m:den>
                            <m:r>
                              <a:rPr lang="en-GB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GB" b="0" i="1" smtClean="0">
                                <a:latin typeface="Cambria Math" charset="0"/>
                              </a:rPr>
                              <m:t>+1</m:t>
                            </m:r>
                          </m:den>
                        </m:f>
                        <m:r>
                          <a:rPr lang="en-GB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𝑐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Polynomials:		</a:t>
                </a:r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GB" b="0" i="1" smtClean="0">
                            <a:latin typeface="Cambria Math" charset="0"/>
                          </a:rPr>
                          <m:t>7</m:t>
                        </m:r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charset="0"/>
                              </a:rPr>
                              <m:t>3</m:t>
                            </m:r>
                          </m:sup>
                        </m:sSup>
                        <m:r>
                          <a:rPr lang="en-GB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GB" b="0" i="1" smtClean="0">
                            <a:latin typeface="Cambria Math" charset="0"/>
                          </a:rPr>
                          <m:t>−7</m:t>
                        </m:r>
                        <m:r>
                          <a:rPr lang="en-GB" i="1">
                            <a:latin typeface="Cambria Math" charset="0"/>
                          </a:rPr>
                          <m:t>𝑑𝑥</m:t>
                        </m:r>
                        <m:r>
                          <a:rPr lang="en-GB" i="1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charset="0"/>
                              </a:rPr>
                              <m:t>7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charset="0"/>
                              </a:rPr>
                              <m:t>4</m:t>
                            </m:r>
                          </m:den>
                        </m:f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charset="0"/>
                              </a:rPr>
                              <m:t>4</m:t>
                            </m:r>
                          </m:sup>
                        </m:sSup>
                        <m:r>
                          <a:rPr lang="en-GB" b="0" i="1" smtClean="0">
                            <a:latin typeface="Cambria Math" charset="0"/>
                          </a:rPr>
                          <m:t>+</m:t>
                        </m:r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charset="0"/>
                              </a:rPr>
                              <m:t>3</m:t>
                            </m:r>
                          </m:den>
                        </m:f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charset="0"/>
                              </a:rPr>
                              <m:t>3</m:t>
                            </m:r>
                          </m:sup>
                        </m:sSup>
                        <m:r>
                          <a:rPr lang="en-GB" b="0" i="1" smtClean="0">
                            <a:latin typeface="Cambria Math" charset="0"/>
                          </a:rPr>
                          <m:t>−7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𝑐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Not all functions are easily </a:t>
                </a:r>
                <a:r>
                  <a:rPr lang="en-US" dirty="0" err="1"/>
                  <a:t>integrated</a:t>
                </a:r>
                <a:endParaRPr lang="en-US" dirty="0"/>
              </a:p>
              <a:p>
                <a:pPr lvl="1"/>
                <a:r>
                  <a:rPr lang="en-US" dirty="0"/>
                  <a:t>Including most of the ones we want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2"/>
                <a:stretch>
                  <a:fillRect l="-2125" t="-4823" b="-3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92282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Arc-length Integral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0500" y="5092700"/>
                <a:ext cx="12623800" cy="4000500"/>
              </a:xfrm>
            </p:spPr>
            <p:txBody>
              <a:bodyPr/>
              <a:lstStyle/>
              <a:p>
                <a:r>
                  <a:rPr lang="en-US" dirty="0"/>
                  <a:t>Computes the </a:t>
                </a:r>
                <a:r>
                  <a:rPr lang="en-US" i="1" dirty="0"/>
                  <a:t>length</a:t>
                </a:r>
                <a:r>
                  <a:rPr lang="en-US" dirty="0"/>
                  <a:t> of a curve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is-I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GB" b="0" i="1" smtClean="0">
                            <a:latin typeface="Cambria Math" charset="0"/>
                          </a:rPr>
                          <m:t>𝑎</m:t>
                        </m:r>
                      </m:sub>
                      <m:sup>
                        <m:r>
                          <a:rPr lang="en-GB" b="0" i="1" smtClean="0">
                            <a:latin typeface="Cambria Math" charset="0"/>
                          </a:rPr>
                          <m:t>𝑏</m:t>
                        </m:r>
                      </m:sup>
                      <m:e>
                        <m:rad>
                          <m:radPr>
                            <m:degHide m:val="on"/>
                            <m:ctrlPr>
                              <a:rPr lang="is-I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b="0" i="1" smtClean="0">
                                <a:latin typeface="Cambria Math" charset="0"/>
                              </a:rPr>
                              <m:t>(1+</m:t>
                            </m:r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GB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rad>
                      </m:e>
                    </m:nary>
                    <m:r>
                      <a:rPr lang="en-GB" b="0" i="1" smtClean="0">
                        <a:latin typeface="Cambria Math" charset="0"/>
                      </a:rPr>
                      <m:t>𝑑𝑥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Derivative measures </a:t>
                </a:r>
                <a:r>
                  <a:rPr lang="en-US" i="1" dirty="0"/>
                  <a:t>distortion</a:t>
                </a:r>
              </a:p>
              <a:p>
                <a:pPr lvl="2"/>
                <a:r>
                  <a:rPr lang="en-US" i="1" dirty="0"/>
                  <a:t>i.e. </a:t>
                </a:r>
                <a:r>
                  <a:rPr lang="en-US" dirty="0"/>
                  <a:t>difference between curve &amp; domain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500" y="5092700"/>
                <a:ext cx="12623800" cy="4000500"/>
              </a:xfrm>
              <a:blipFill rotWithShape="0">
                <a:blip r:embed="rId2"/>
                <a:stretch>
                  <a:fillRect l="-2125" t="-14003" b="-13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3505200" y="2277095"/>
            <a:ext cx="5994400" cy="2044700"/>
            <a:chOff x="3454400" y="2308752"/>
            <a:chExt cx="5994400" cy="20447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4927600" y="3807352"/>
              <a:ext cx="1739900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6667500" y="3019952"/>
              <a:ext cx="0" cy="7874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5567002" y="3651278"/>
                  <a:ext cx="435697" cy="61555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ts val="48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1066800" algn="l"/>
                    </a:tabLs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charset="0"/>
                            <a:ea typeface="Gill Sans"/>
                            <a:cs typeface="Gill Sans"/>
                            <a:sym typeface="Gill Sans"/>
                          </a:rPr>
                          <m:t>𝑑𝑥</m:t>
                        </m:r>
                      </m:oMath>
                    </m:oMathPara>
                  </a14:m>
                  <a:endPara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Gill Sans"/>
                    <a:cs typeface="Gill Sans"/>
                    <a:sym typeface="Gill Sans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7002" y="3651278"/>
                  <a:ext cx="435697" cy="61555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6820520" y="3035725"/>
                  <a:ext cx="1145570" cy="61555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ts val="48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1066800" algn="l"/>
                    </a:tabLs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GB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Gill Sans"/>
                                <a:cs typeface="Gill Sans"/>
                                <a:sym typeface="Gill Sans"/>
                              </a:rPr>
                            </m:ctrlPr>
                          </m:sSupPr>
                          <m:e>
                            <m:r>
                              <a:rPr kumimoji="0" lang="en-GB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Gill Sans"/>
                                <a:cs typeface="Gill Sans"/>
                                <a:sym typeface="Gill Sans"/>
                              </a:rPr>
                              <m:t>𝑓</m:t>
                            </m:r>
                          </m:e>
                          <m:sup>
                            <m:r>
                              <a:rPr kumimoji="0" lang="en-GB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Gill Sans"/>
                                <a:cs typeface="Gill Sans"/>
                                <a:sym typeface="Gill Sans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kumimoji="0" lang="en-GB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Gill Sans"/>
                                <a:cs typeface="Gill Sans"/>
                                <a:sym typeface="Gill Sans"/>
                              </a:rPr>
                            </m:ctrlPr>
                          </m:dPr>
                          <m:e>
                            <m:r>
                              <a:rPr kumimoji="0" lang="en-GB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Gill Sans"/>
                                <a:cs typeface="Gill Sans"/>
                                <a:sym typeface="Gill Sans"/>
                              </a:rPr>
                              <m:t>𝑥</m:t>
                            </m:r>
                          </m:e>
                        </m:d>
                        <m:r>
                          <a:rPr kumimoji="0" lang="en-GB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charset="0"/>
                            <a:ea typeface="Gill Sans"/>
                            <a:cs typeface="Gill Sans"/>
                            <a:sym typeface="Gill Sans"/>
                          </a:rPr>
                          <m:t>𝑑𝑥</m:t>
                        </m:r>
                      </m:oMath>
                    </m:oMathPara>
                  </a14:m>
                  <a:endPara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Gill Sans"/>
                    <a:cs typeface="Gill Sans"/>
                    <a:sym typeface="Gill Sans"/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0520" y="3035725"/>
                  <a:ext cx="1145570" cy="61555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 rot="19898244">
                  <a:off x="4428144" y="2756747"/>
                  <a:ext cx="2308196" cy="61555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is-IS" sz="24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i="1">
                                    <a:latin typeface="Cambria Math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400" i="1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GB" sz="2400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400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GB" sz="2400" i="1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rad>
                        <m:r>
                          <a:rPr lang="en-GB" sz="2400" b="0" i="1" smtClean="0">
                            <a:latin typeface="Cambria Math" charset="0"/>
                          </a:rPr>
                          <m:t>𝑑𝑥</m:t>
                        </m:r>
                      </m:oMath>
                    </m:oMathPara>
                  </a14:m>
                  <a:endPara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Gill Sans"/>
                    <a:cs typeface="Gill Sans"/>
                    <a:sym typeface="Gill Sans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898244">
                  <a:off x="4428144" y="2756747"/>
                  <a:ext cx="2308196" cy="61555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Freeform 13"/>
            <p:cNvSpPr/>
            <p:nvPr/>
          </p:nvSpPr>
          <p:spPr>
            <a:xfrm>
              <a:off x="3454400" y="2308752"/>
              <a:ext cx="5994400" cy="2044700"/>
            </a:xfrm>
            <a:custGeom>
              <a:avLst/>
              <a:gdLst>
                <a:gd name="connsiteX0" fmla="*/ 0 w 5994400"/>
                <a:gd name="connsiteY0" fmla="*/ 2044700 h 2044700"/>
                <a:gd name="connsiteX1" fmla="*/ 1143000 w 5994400"/>
                <a:gd name="connsiteY1" fmla="*/ 1701800 h 2044700"/>
                <a:gd name="connsiteX2" fmla="*/ 1905000 w 5994400"/>
                <a:gd name="connsiteY2" fmla="*/ 1206500 h 2044700"/>
                <a:gd name="connsiteX3" fmla="*/ 3390900 w 5994400"/>
                <a:gd name="connsiteY3" fmla="*/ 673100 h 2044700"/>
                <a:gd name="connsiteX4" fmla="*/ 4495800 w 5994400"/>
                <a:gd name="connsiteY4" fmla="*/ 660400 h 2044700"/>
                <a:gd name="connsiteX5" fmla="*/ 5105400 w 5994400"/>
                <a:gd name="connsiteY5" fmla="*/ 558800 h 2044700"/>
                <a:gd name="connsiteX6" fmla="*/ 5994400 w 5994400"/>
                <a:gd name="connsiteY6" fmla="*/ 0 h 204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94400" h="2044700">
                  <a:moveTo>
                    <a:pt x="0" y="2044700"/>
                  </a:moveTo>
                  <a:cubicBezTo>
                    <a:pt x="412750" y="1943100"/>
                    <a:pt x="825500" y="1841500"/>
                    <a:pt x="1143000" y="1701800"/>
                  </a:cubicBezTo>
                  <a:cubicBezTo>
                    <a:pt x="1460500" y="1562100"/>
                    <a:pt x="1530350" y="1377950"/>
                    <a:pt x="1905000" y="1206500"/>
                  </a:cubicBezTo>
                  <a:cubicBezTo>
                    <a:pt x="2279650" y="1035050"/>
                    <a:pt x="2959100" y="764117"/>
                    <a:pt x="3390900" y="673100"/>
                  </a:cubicBezTo>
                  <a:cubicBezTo>
                    <a:pt x="3822700" y="582083"/>
                    <a:pt x="4210050" y="679450"/>
                    <a:pt x="4495800" y="660400"/>
                  </a:cubicBezTo>
                  <a:cubicBezTo>
                    <a:pt x="4781550" y="641350"/>
                    <a:pt x="4855633" y="668867"/>
                    <a:pt x="5105400" y="558800"/>
                  </a:cubicBezTo>
                  <a:cubicBezTo>
                    <a:pt x="5355167" y="448733"/>
                    <a:pt x="5674783" y="224366"/>
                    <a:pt x="5994400" y="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flipV="1">
              <a:off x="4927600" y="3035725"/>
              <a:ext cx="1739900" cy="77162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" name="Rectangle 18"/>
            <p:cNvSpPr/>
            <p:nvPr/>
          </p:nvSpPr>
          <p:spPr>
            <a:xfrm>
              <a:off x="6518292" y="3651859"/>
              <a:ext cx="156074" cy="156074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ts val="4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066800" algn="l"/>
                </a:tabLst>
              </a:pPr>
              <a:endParaRPr kumimoji="0" lang="en-US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918890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500" y="6036295"/>
            <a:ext cx="12623800" cy="2993405"/>
          </a:xfrm>
        </p:spPr>
        <p:txBody>
          <a:bodyPr/>
          <a:lstStyle/>
          <a:p>
            <a:r>
              <a:rPr lang="en-US" dirty="0"/>
              <a:t>A function </a:t>
            </a:r>
            <a:r>
              <a:rPr lang="en-US" i="1" dirty="0"/>
              <a:t>f(x)</a:t>
            </a:r>
            <a:r>
              <a:rPr lang="en-US" dirty="0"/>
              <a:t> is continuous at </a:t>
            </a:r>
            <a:r>
              <a:rPr lang="en-US" i="1" dirty="0"/>
              <a:t>a</a:t>
            </a:r>
            <a:r>
              <a:rPr lang="en-US" dirty="0"/>
              <a:t> if:</a:t>
            </a:r>
          </a:p>
          <a:p>
            <a:pPr lvl="1"/>
            <a:endParaRPr lang="en-US" dirty="0"/>
          </a:p>
          <a:p>
            <a:r>
              <a:rPr lang="en-US" dirty="0"/>
              <a:t>Also known as C</a:t>
            </a:r>
            <a:r>
              <a:rPr lang="en-US" baseline="30000" dirty="0"/>
              <a:t>0</a:t>
            </a:r>
            <a:r>
              <a:rPr lang="en-US" dirty="0"/>
              <a:t> continuous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150" y="2099295"/>
            <a:ext cx="10350500" cy="393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7228197"/>
            <a:ext cx="60198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62978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  <a:p>
            <a:r>
              <a:rPr lang="en-US" dirty="0"/>
              <a:t>Manifolds</a:t>
            </a:r>
          </a:p>
          <a:p>
            <a:r>
              <a:rPr lang="en-US" dirty="0"/>
              <a:t>Differentiation</a:t>
            </a:r>
          </a:p>
          <a:p>
            <a:r>
              <a:rPr lang="en-US" dirty="0"/>
              <a:t>Integration</a:t>
            </a:r>
          </a:p>
          <a:p>
            <a:r>
              <a:rPr lang="en-US" dirty="0"/>
              <a:t>Calculus of Multiple Variables</a:t>
            </a:r>
          </a:p>
          <a:p>
            <a:r>
              <a:rPr lang="en-US" dirty="0"/>
              <a:t>Continuity</a:t>
            </a:r>
          </a:p>
          <a:p>
            <a:r>
              <a:rPr lang="en-US" dirty="0"/>
              <a:t>Numerical Calculus</a:t>
            </a:r>
          </a:p>
        </p:txBody>
      </p:sp>
    </p:spTree>
    <p:extLst>
      <p:ext uri="{BB962C8B-B14F-4D97-AF65-F5344CB8AC3E}">
        <p14:creationId xmlns:p14="http://schemas.microsoft.com/office/powerpoint/2010/main" val="174470612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Higher-D Continuity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extend the idea of the limit</a:t>
            </a:r>
          </a:p>
          <a:p>
            <a:r>
              <a:rPr lang="en-US" dirty="0"/>
              <a:t>The function is the same from any direction</a:t>
            </a:r>
          </a:p>
          <a:p>
            <a:r>
              <a:rPr lang="en-US" dirty="0"/>
              <a:t>This leads to </a:t>
            </a:r>
            <a:r>
              <a:rPr lang="en-US" i="1" dirty="0"/>
              <a:t>epsilon-delta</a:t>
            </a:r>
            <a:r>
              <a:rPr lang="en-US" dirty="0"/>
              <a:t> proofs</a:t>
            </a:r>
          </a:p>
          <a:p>
            <a:r>
              <a:rPr lang="en-US" dirty="0"/>
              <a:t>For our purposes, it </a:t>
            </a:r>
            <a:r>
              <a:rPr lang="en-US" dirty="0" err="1"/>
              <a:t>generalises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36460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BB802-3707-3543-B4E2-B5DDF3AB6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Generalising Limits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1625894-3772-F643-8A50-234D253FE78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/>
                  <a:t>For </a:t>
                </a:r>
                <a14:m>
                  <m:oMath xmlns:m="http://schemas.openxmlformats.org/officeDocument/2006/math">
                    <m:r>
                      <a:rPr lang="en-GB" sz="4800" i="1">
                        <a:latin typeface="Cambria Math" charset="0"/>
                        <a:ea typeface="Gill Sans"/>
                        <a:cs typeface="Gill Sans"/>
                        <a:sym typeface="Gill Sans"/>
                      </a:rPr>
                      <m:t>𝑓</m:t>
                    </m:r>
                    <m:r>
                      <a:rPr lang="en-GB" sz="4800" i="1">
                        <a:latin typeface="Cambria Math" charset="0"/>
                        <a:ea typeface="Gill Sans"/>
                        <a:cs typeface="Gill Sans"/>
                        <a:sym typeface="Gill Sans"/>
                      </a:rPr>
                      <m:t>: </m:t>
                    </m:r>
                    <m:r>
                      <a:rPr lang="en-GB" sz="4800" i="1">
                        <a:latin typeface="Cambria Math" charset="0"/>
                        <a:ea typeface="Cambria Math" charset="0"/>
                        <a:cs typeface="Cambria Math" charset="0"/>
                        <a:sym typeface="Gill Sans"/>
                      </a:rPr>
                      <m:t>ℝ</m:t>
                    </m:r>
                    <m:r>
                      <a:rPr lang="en-GB" sz="4800" i="1">
                        <a:latin typeface="Cambria Math" charset="0"/>
                        <a:ea typeface="Cambria Math" charset="0"/>
                        <a:cs typeface="Cambria Math" charset="0"/>
                        <a:sym typeface="Gill Sans"/>
                      </a:rPr>
                      <m:t>→</m:t>
                    </m:r>
                    <m:r>
                      <a:rPr lang="en-GB" sz="4800" i="1">
                        <a:latin typeface="Cambria Math" charset="0"/>
                        <a:ea typeface="Cambria Math" charset="0"/>
                        <a:cs typeface="Cambria Math" charset="0"/>
                        <a:sym typeface="Gill Sans"/>
                      </a:rPr>
                      <m:t>ℝ</m:t>
                    </m:r>
                  </m:oMath>
                </a14:m>
                <a:r>
                  <a:rPr lang="en-US"/>
                  <a:t>, limits were left or right: 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GB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GB"/>
              </a:p>
              <a:p>
                <a:r>
                  <a:rPr lang="en-GB"/>
                  <a:t>What about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lang="en-GB" i="1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GB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GB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/>
                  <a:t>?</a:t>
                </a:r>
              </a:p>
              <a:p>
                <a:pPr lvl="1"/>
                <a:r>
                  <a:rPr lang="en-US"/>
                  <a:t>What does "left" or "right" mean?</a:t>
                </a:r>
              </a:p>
              <a:p>
                <a:r>
                  <a:rPr lang="en-US"/>
                  <a:t>Hmm, let's take a step back</a:t>
                </a:r>
              </a:p>
              <a:p>
                <a:pPr lvl="1"/>
                <a:r>
                  <a:rPr lang="en-US"/>
                  <a:t>And have another look at </a:t>
                </a:r>
                <a14:m>
                  <m:oMath xmlns:m="http://schemas.openxmlformats.org/officeDocument/2006/math">
                    <m:r>
                      <a:rPr lang="en-GB" sz="4400" i="1">
                        <a:latin typeface="Cambria Math" charset="0"/>
                        <a:ea typeface="Gill Sans"/>
                        <a:cs typeface="Gill Sans"/>
                        <a:sym typeface="Gill Sans"/>
                      </a:rPr>
                      <m:t>𝑓</m:t>
                    </m:r>
                    <m:r>
                      <a:rPr lang="en-GB" sz="4400" i="1">
                        <a:latin typeface="Cambria Math" charset="0"/>
                        <a:ea typeface="Gill Sans"/>
                        <a:cs typeface="Gill Sans"/>
                        <a:sym typeface="Gill Sans"/>
                      </a:rPr>
                      <m:t>: </m:t>
                    </m:r>
                    <m:r>
                      <a:rPr lang="en-GB" sz="4400" i="1">
                        <a:latin typeface="Cambria Math" charset="0"/>
                        <a:ea typeface="Cambria Math" charset="0"/>
                        <a:cs typeface="Cambria Math" charset="0"/>
                        <a:sym typeface="Gill Sans"/>
                      </a:rPr>
                      <m:t>ℝ</m:t>
                    </m:r>
                    <m:r>
                      <a:rPr lang="en-GB" sz="4400" i="1">
                        <a:latin typeface="Cambria Math" charset="0"/>
                        <a:ea typeface="Cambria Math" charset="0"/>
                        <a:cs typeface="Cambria Math" charset="0"/>
                        <a:sym typeface="Gill Sans"/>
                      </a:rPr>
                      <m:t>→</m:t>
                    </m:r>
                    <m:r>
                      <a:rPr lang="en-GB" sz="4400" i="1">
                        <a:latin typeface="Cambria Math" charset="0"/>
                        <a:ea typeface="Cambria Math" charset="0"/>
                        <a:cs typeface="Cambria Math" charset="0"/>
                        <a:sym typeface="Gill Sans"/>
                      </a:rPr>
                      <m:t>ℝ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1625894-3772-F643-8A50-234D253FE7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2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91BD17C-7F90-084D-A4C0-292E4BCD8705}"/>
              </a:ext>
            </a:extLst>
          </p:cNvPr>
          <p:cNvGrpSpPr/>
          <p:nvPr/>
        </p:nvGrpSpPr>
        <p:grpSpPr>
          <a:xfrm>
            <a:off x="9069673" y="3409053"/>
            <a:ext cx="3935127" cy="2126025"/>
            <a:chOff x="9069673" y="3813787"/>
            <a:chExt cx="3935127" cy="21260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FDCCD71-A6D7-0C48-91D2-5813ACBA0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69673" y="3813787"/>
              <a:ext cx="3935127" cy="2126025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FA80202-0FB3-594A-B1AA-49DC3B22E90C}"/>
                </a:ext>
              </a:extLst>
            </p:cNvPr>
            <p:cNvSpPr/>
            <p:nvPr/>
          </p:nvSpPr>
          <p:spPr>
            <a:xfrm>
              <a:off x="10962285" y="4801848"/>
              <a:ext cx="74951" cy="74951"/>
            </a:xfrm>
            <a:prstGeom prst="ellipse">
              <a:avLst/>
            </a:prstGeom>
            <a:solidFill>
              <a:schemeClr val="tx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ts val="4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066800" algn="l"/>
                </a:tabLst>
              </a:pPr>
              <a:endParaRPr kumimoji="0" lang="en-US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4F7F407-A7B7-624C-BF79-8431898D9576}"/>
                </a:ext>
              </a:extLst>
            </p:cNvPr>
            <p:cNvSpPr txBox="1"/>
            <p:nvPr/>
          </p:nvSpPr>
          <p:spPr>
            <a:xfrm flipH="1">
              <a:off x="10735721" y="4233604"/>
              <a:ext cx="543069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ts val="4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066800" algn="l"/>
                </a:tabLst>
              </a:pPr>
              <a:r>
                <a: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Gill Sans"/>
                  <a:cs typeface="Gill Sans"/>
                  <a:sym typeface="Gill Sans"/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811731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58FF0-F07A-E643-BB8C-F2CD01901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Epsilon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0AE9E9B-1DE9-5549-AEAB-6903C089446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/>
                  <a:t>Limits are </a:t>
                </a:r>
                <a:r>
                  <a:rPr lang="en-US" i="1"/>
                  <a:t>really</a:t>
                </a:r>
                <a:r>
                  <a:rPr lang="en-US"/>
                  <a:t> about getting close to a point</a:t>
                </a:r>
              </a:p>
              <a:p>
                <a:r>
                  <a:rPr lang="en-US"/>
                  <a:t>So why don't we pick </a:t>
                </a:r>
                <a:r>
                  <a:rPr lang="en-US" i="1"/>
                  <a:t>how close</a:t>
                </a:r>
                <a:endParaRPr lang="en-US"/>
              </a:p>
              <a:p>
                <a:r>
                  <a:rPr lang="en-US"/>
                  <a:t>And rewrite it in terms of the distance in x?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sSup>
                                  <m:s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lim>
                            </m:limLow>
                          </m:fName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GB" b="0" i="1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b="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/>
              </a:p>
              <a:p>
                <a:r>
                  <a:rPr lang="en-US"/>
                  <a:t>Now we can express both sides at once: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GB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lim>
                            </m:limLow>
                          </m:fName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GB" i="1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0AE9E9B-1DE9-5549-AEAB-6903C08944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2111" r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689782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0ED3AC7-7559-694F-8B76-66A2FA976CF0}"/>
              </a:ext>
            </a:extLst>
          </p:cNvPr>
          <p:cNvSpPr/>
          <p:nvPr/>
        </p:nvSpPr>
        <p:spPr>
          <a:xfrm>
            <a:off x="2749625" y="3550767"/>
            <a:ext cx="6140238" cy="630233"/>
          </a:xfrm>
          <a:prstGeom prst="rect">
            <a:avLst/>
          </a:prstGeom>
          <a:solidFill>
            <a:schemeClr val="bg2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65AFF97-CCE7-5945-961C-2C87DBE95455}"/>
              </a:ext>
            </a:extLst>
          </p:cNvPr>
          <p:cNvGrpSpPr/>
          <p:nvPr/>
        </p:nvGrpSpPr>
        <p:grpSpPr>
          <a:xfrm>
            <a:off x="2730702" y="1506909"/>
            <a:ext cx="8890839" cy="5027218"/>
            <a:chOff x="2730702" y="1506909"/>
            <a:chExt cx="8890839" cy="392664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A033F8C-457C-424A-AE6E-0E0AB731B598}"/>
                </a:ext>
              </a:extLst>
            </p:cNvPr>
            <p:cNvGrpSpPr/>
            <p:nvPr/>
          </p:nvGrpSpPr>
          <p:grpSpPr>
            <a:xfrm>
              <a:off x="2749626" y="1506909"/>
              <a:ext cx="8871915" cy="3911657"/>
              <a:chOff x="3416300" y="1617769"/>
              <a:chExt cx="5663443" cy="2497031"/>
            </a:xfrm>
          </p:grpSpPr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50224BEA-0493-5949-A418-79D0595D5E24}"/>
                  </a:ext>
                </a:extLst>
              </p:cNvPr>
              <p:cNvCxnSpPr/>
              <p:nvPr/>
            </p:nvCxnSpPr>
            <p:spPr>
              <a:xfrm flipV="1">
                <a:off x="3416300" y="1739900"/>
                <a:ext cx="0" cy="2374900"/>
              </a:xfrm>
              <a:prstGeom prst="straightConnector1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7CCBD15A-D844-F541-A547-E03BF357A12E}"/>
                  </a:ext>
                </a:extLst>
              </p:cNvPr>
              <p:cNvCxnSpPr/>
              <p:nvPr/>
            </p:nvCxnSpPr>
            <p:spPr>
              <a:xfrm>
                <a:off x="3416300" y="4114800"/>
                <a:ext cx="5410200" cy="0"/>
              </a:xfrm>
              <a:prstGeom prst="straightConnector1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0F666D04-7342-3F40-9305-A6C745C273CB}"/>
                  </a:ext>
                </a:extLst>
              </p:cNvPr>
              <p:cNvSpPr/>
              <p:nvPr/>
            </p:nvSpPr>
            <p:spPr>
              <a:xfrm>
                <a:off x="3416300" y="1617769"/>
                <a:ext cx="5663443" cy="1605476"/>
              </a:xfrm>
              <a:custGeom>
                <a:avLst/>
                <a:gdLst>
                  <a:gd name="connsiteX0" fmla="*/ 75443 w 5663443"/>
                  <a:gd name="connsiteY0" fmla="*/ 1574800 h 1605476"/>
                  <a:gd name="connsiteX1" fmla="*/ 138943 w 5663443"/>
                  <a:gd name="connsiteY1" fmla="*/ 1511300 h 1605476"/>
                  <a:gd name="connsiteX2" fmla="*/ 1345443 w 5663443"/>
                  <a:gd name="connsiteY2" fmla="*/ 787400 h 1605476"/>
                  <a:gd name="connsiteX3" fmla="*/ 2767843 w 5663443"/>
                  <a:gd name="connsiteY3" fmla="*/ 1130300 h 1605476"/>
                  <a:gd name="connsiteX4" fmla="*/ 3834643 w 5663443"/>
                  <a:gd name="connsiteY4" fmla="*/ 1308100 h 1605476"/>
                  <a:gd name="connsiteX5" fmla="*/ 4291843 w 5663443"/>
                  <a:gd name="connsiteY5" fmla="*/ 673100 h 1605476"/>
                  <a:gd name="connsiteX6" fmla="*/ 5028443 w 5663443"/>
                  <a:gd name="connsiteY6" fmla="*/ 203200 h 1605476"/>
                  <a:gd name="connsiteX7" fmla="*/ 5663443 w 5663443"/>
                  <a:gd name="connsiteY7" fmla="*/ 0 h 1605476"/>
                  <a:gd name="connsiteX8" fmla="*/ 5663443 w 5663443"/>
                  <a:gd name="connsiteY8" fmla="*/ 0 h 1605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63443" h="1605476">
                    <a:moveTo>
                      <a:pt x="75443" y="1574800"/>
                    </a:moveTo>
                    <a:cubicBezTo>
                      <a:pt x="1359" y="1608666"/>
                      <a:pt x="-72724" y="1642533"/>
                      <a:pt x="138943" y="1511300"/>
                    </a:cubicBezTo>
                    <a:cubicBezTo>
                      <a:pt x="350610" y="1380067"/>
                      <a:pt x="907293" y="850900"/>
                      <a:pt x="1345443" y="787400"/>
                    </a:cubicBezTo>
                    <a:cubicBezTo>
                      <a:pt x="1783593" y="723900"/>
                      <a:pt x="2352976" y="1043517"/>
                      <a:pt x="2767843" y="1130300"/>
                    </a:cubicBezTo>
                    <a:cubicBezTo>
                      <a:pt x="3182710" y="1217083"/>
                      <a:pt x="3580643" y="1384300"/>
                      <a:pt x="3834643" y="1308100"/>
                    </a:cubicBezTo>
                    <a:cubicBezTo>
                      <a:pt x="4088643" y="1231900"/>
                      <a:pt x="4092876" y="857250"/>
                      <a:pt x="4291843" y="673100"/>
                    </a:cubicBezTo>
                    <a:cubicBezTo>
                      <a:pt x="4490810" y="488950"/>
                      <a:pt x="4799843" y="315383"/>
                      <a:pt x="5028443" y="203200"/>
                    </a:cubicBezTo>
                    <a:cubicBezTo>
                      <a:pt x="5257043" y="91017"/>
                      <a:pt x="5663443" y="0"/>
                      <a:pt x="5663443" y="0"/>
                    </a:cubicBezTo>
                    <a:lnTo>
                      <a:pt x="5663443" y="0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3084B91-920A-7B42-818B-CD6F3FA3F713}"/>
                </a:ext>
              </a:extLst>
            </p:cNvPr>
            <p:cNvCxnSpPr>
              <a:cxnSpLocks/>
            </p:cNvCxnSpPr>
            <p:nvPr/>
          </p:nvCxnSpPr>
          <p:spPr>
            <a:xfrm>
              <a:off x="7771729" y="3448632"/>
              <a:ext cx="0" cy="198492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3AA3519-8148-754E-AB9C-B107022C1D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9627" y="3099630"/>
              <a:ext cx="3826147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2D6F486-E2F3-F44B-9AEF-C45E645DDBD6}"/>
                </a:ext>
              </a:extLst>
            </p:cNvPr>
            <p:cNvCxnSpPr>
              <a:cxnSpLocks/>
            </p:cNvCxnSpPr>
            <p:nvPr/>
          </p:nvCxnSpPr>
          <p:spPr>
            <a:xfrm>
              <a:off x="8889871" y="3493602"/>
              <a:ext cx="0" cy="192496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96CDA12-5214-3244-AF52-92C16A24EC05}"/>
                </a:ext>
              </a:extLst>
            </p:cNvPr>
            <p:cNvCxnSpPr>
              <a:cxnSpLocks/>
            </p:cNvCxnSpPr>
            <p:nvPr/>
          </p:nvCxnSpPr>
          <p:spPr>
            <a:xfrm>
              <a:off x="6575774" y="3149520"/>
              <a:ext cx="0" cy="228403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A596009-AE15-644A-ACD6-F54CB8DAB4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9626" y="3489686"/>
              <a:ext cx="614024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AD85284-EB8F-DD49-82CB-6F1B2002E4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30702" y="3316887"/>
              <a:ext cx="4567457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DEEC659-E6EA-B64B-9E4E-C2451E5BF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Example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8BE741-37B4-B742-B0B0-90009DAFC402}"/>
              </a:ext>
            </a:extLst>
          </p:cNvPr>
          <p:cNvSpPr txBox="1"/>
          <p:nvPr/>
        </p:nvSpPr>
        <p:spPr>
          <a:xfrm>
            <a:off x="7570838" y="6221510"/>
            <a:ext cx="401782" cy="11249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r>
              <a:rPr kumimoji="0" 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Gill Sans"/>
                <a:cs typeface="Gill Sans"/>
                <a:sym typeface="Gill Sans"/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4DA2C16-B37F-3B4E-9D98-993E41079802}"/>
                  </a:ext>
                </a:extLst>
              </p:cNvPr>
              <p:cNvSpPr txBox="1"/>
              <p:nvPr/>
            </p:nvSpPr>
            <p:spPr>
              <a:xfrm>
                <a:off x="8251868" y="6424934"/>
                <a:ext cx="1444767" cy="7181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b="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GB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Gill Sans"/>
                  <a:cs typeface="Gill Sans"/>
                  <a:sym typeface="Gill San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4DA2C16-B37F-3B4E-9D98-993E41079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868" y="6424934"/>
                <a:ext cx="1444767" cy="7181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3F2A07A-E83D-CD42-9154-CF06FFC64D12}"/>
                  </a:ext>
                </a:extLst>
              </p:cNvPr>
              <p:cNvSpPr txBox="1"/>
              <p:nvPr/>
            </p:nvSpPr>
            <p:spPr>
              <a:xfrm>
                <a:off x="5882629" y="6389332"/>
                <a:ext cx="1444767" cy="7181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b="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GB" sz="2400" b="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Gill Sans"/>
                  <a:cs typeface="Gill Sans"/>
                  <a:sym typeface="Gill Sans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3F2A07A-E83D-CD42-9154-CF06FFC64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629" y="6389332"/>
                <a:ext cx="1444767" cy="7181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CBFCBA9-5A95-0543-ADA4-CD4130E42A29}"/>
                  </a:ext>
                </a:extLst>
              </p:cNvPr>
              <p:cNvSpPr txBox="1"/>
              <p:nvPr/>
            </p:nvSpPr>
            <p:spPr>
              <a:xfrm>
                <a:off x="1372653" y="3337254"/>
                <a:ext cx="1722621" cy="7181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CBFCBA9-5A95-0543-ADA4-CD4130E42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653" y="3337254"/>
                <a:ext cx="1722621" cy="7181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FC002C5-A027-E745-A807-5FF7EA3F7330}"/>
                  </a:ext>
                </a:extLst>
              </p:cNvPr>
              <p:cNvSpPr txBox="1"/>
              <p:nvPr/>
            </p:nvSpPr>
            <p:spPr>
              <a:xfrm>
                <a:off x="2918291" y="7169400"/>
                <a:ext cx="8002768" cy="19492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r>
                  <a:rPr lang="en-US" sz="3600">
                    <a:latin typeface="Palatino" pitchFamily="2" charset="77"/>
                  </a:rPr>
                  <a:t>An interval in x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>
                  <a:latin typeface="Palatino" pitchFamily="2" charset="77"/>
                </a:endParaRPr>
              </a:p>
              <a:p>
                <a:pPr marL="0" marR="0" indent="0" algn="ctr" defTabSz="584200" rtl="0" fontAlgn="auto" latinLnBrk="0" hangingPunct="0">
                  <a:lnSpc>
                    <a:spcPts val="4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066800" algn="l"/>
                  </a:tabLst>
                </a:pPr>
                <a:r>
                  <a:rPr kumimoji="0" lang="en-US" sz="3600" b="0" i="0" u="none" strike="noStrike" cap="none" spc="0" normalizeH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Palatino" pitchFamily="2" charset="77"/>
                    <a:sym typeface="Gill Sans"/>
                  </a:rPr>
                  <a:t>maps to an interval in y</a:t>
                </a:r>
              </a:p>
              <a:p>
                <a:r>
                  <a:rPr lang="en-US" sz="3600">
                    <a:latin typeface="Palatino" pitchFamily="2" charset="77"/>
                  </a:rPr>
                  <a:t>but not necessarily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3600" b="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sz="36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sz="36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3600" b="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sz="36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GB" sz="36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n-US" sz="3600" b="0" i="0" u="none" strike="noStrike" cap="none" spc="0" normalizeH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Palatino" pitchFamily="2" charset="77"/>
                  <a:sym typeface="Gill Sans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FC002C5-A027-E745-A807-5FF7EA3F7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291" y="7169400"/>
                <a:ext cx="8002768" cy="1949252"/>
              </a:xfrm>
              <a:prstGeom prst="rect">
                <a:avLst/>
              </a:prstGeom>
              <a:blipFill>
                <a:blip r:embed="rId5"/>
                <a:stretch>
                  <a:fillRect l="-2215" t="-1290" r="-1424" b="-967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42F7B01-60B0-E04C-B4B4-BF086A9264FA}"/>
                  </a:ext>
                </a:extLst>
              </p:cNvPr>
              <p:cNvSpPr txBox="1"/>
              <p:nvPr/>
            </p:nvSpPr>
            <p:spPr>
              <a:xfrm>
                <a:off x="1290879" y="3589977"/>
                <a:ext cx="1722621" cy="7181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42F7B01-60B0-E04C-B4B4-BF086A926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879" y="3589977"/>
                <a:ext cx="1722621" cy="7181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EFB39D4-EDAF-8242-8CF9-54C8C9174997}"/>
                  </a:ext>
                </a:extLst>
              </p:cNvPr>
              <p:cNvSpPr txBox="1"/>
              <p:nvPr/>
            </p:nvSpPr>
            <p:spPr>
              <a:xfrm>
                <a:off x="1290878" y="3086888"/>
                <a:ext cx="1722621" cy="7181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GB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GB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Gill Sans"/>
                  <a:cs typeface="Gill Sans"/>
                  <a:sym typeface="Gill Sans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EFB39D4-EDAF-8242-8CF9-54C8C9174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878" y="3086888"/>
                <a:ext cx="1722621" cy="7181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CD2D747-F38D-0C41-BA7A-220BD8385589}"/>
                  </a:ext>
                </a:extLst>
              </p:cNvPr>
              <p:cNvSpPr txBox="1"/>
              <p:nvPr/>
            </p:nvSpPr>
            <p:spPr>
              <a:xfrm>
                <a:off x="9213187" y="3544768"/>
                <a:ext cx="546111" cy="6155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ts val="4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066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kumimoji="0" lang="en-US" sz="4800" b="0" i="1" u="none" strike="noStrike" cap="none" spc="0" normalizeH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Gill Sans"/>
                              <a:sym typeface="Gill Sans"/>
                            </a:rPr>
                          </m:ctrlPr>
                        </m:dPr>
                        <m:e>
                          <m:r>
                            <a:rPr kumimoji="0" lang="en-GB" sz="4800" b="0" i="1" u="none" strike="noStrike" cap="none" spc="0" normalizeH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Gill Sans"/>
                              <a:sym typeface="Gill Sans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0" lang="en-US" sz="4800" b="0" i="0" u="none" strike="noStrike" cap="none" spc="0" normalizeH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cs typeface="Gill Sans"/>
                  <a:sym typeface="Gill San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CD2D747-F38D-0C41-BA7A-220BD8385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3187" y="3544768"/>
                <a:ext cx="546111" cy="615553"/>
              </a:xfrm>
              <a:prstGeom prst="rect">
                <a:avLst/>
              </a:prstGeom>
              <a:blipFill>
                <a:blip r:embed="rId8"/>
                <a:stretch>
                  <a:fillRect l="-179545" t="-222000" r="-134091" b="-31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9885AEE-F269-DE4B-B76E-57F955C778F2}"/>
                  </a:ext>
                </a:extLst>
              </p:cNvPr>
              <p:cNvSpPr txBox="1"/>
              <p:nvPr/>
            </p:nvSpPr>
            <p:spPr>
              <a:xfrm>
                <a:off x="9617258" y="3445960"/>
                <a:ext cx="2834879" cy="6155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GB" sz="2400" b="0" i="1" u="none" strike="noStrike" cap="none" spc="0" normalizeH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Gill Sans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GB" sz="24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kumimoji="0" lang="en-GB" sz="2400" b="0" i="1" u="none" strike="noStrike" cap="none" spc="0" normalizeH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Gill Sans"/>
                        </a:rPr>
                        <m:t> </m:t>
                      </m:r>
                    </m:oMath>
                  </m:oMathPara>
                </a14:m>
                <a:endParaRPr kumimoji="0" lang="en-US" sz="2400" b="0" i="0" u="none" strike="noStrike" cap="none" spc="0" normalizeH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Gill Sans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9885AEE-F269-DE4B-B76E-57F955C77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7258" y="3445960"/>
                <a:ext cx="2834879" cy="615553"/>
              </a:xfrm>
              <a:prstGeom prst="rect">
                <a:avLst/>
              </a:prstGeom>
              <a:blipFill>
                <a:blip r:embed="rId9"/>
                <a:stretch>
                  <a:fillRect l="-446" r="-1786" b="-1020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199589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5FC15-A0F2-7F46-80EE-5FB8732E4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Epsilon-Delta Proofs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E0F5223-7262-3D4D-BB8E-820BABE58B3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0500" y="1522951"/>
                <a:ext cx="12623800" cy="7581900"/>
              </a:xfrm>
            </p:spPr>
            <p:txBody>
              <a:bodyPr/>
              <a:lstStyle/>
              <a:p>
                <a:r>
                  <a:rPr lang="en-US" dirty="0"/>
                  <a:t>Mathematicians can now </a:t>
                </a:r>
                <a:r>
                  <a:rPr lang="en-US" dirty="0" err="1"/>
                  <a:t>generalise</a:t>
                </a:r>
                <a:endParaRPr lang="en-US" dirty="0"/>
              </a:p>
              <a:p>
                <a:pPr lvl="1"/>
                <a:r>
                  <a:rPr lang="en-US" dirty="0"/>
                  <a:t>You pick the desired </a:t>
                </a:r>
                <a14:m>
                  <m:oMath xmlns:m="http://schemas.openxmlformats.org/officeDocument/2006/math">
                    <m:r>
                      <a:rPr lang="en-GB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GB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 </a:t>
                </a:r>
                <a:r>
                  <a:rPr lang="en-GB" dirty="0"/>
                  <a:t>choose </a:t>
                </a:r>
                <a:r>
                  <a:rPr lang="en-US" dirty="0"/>
                  <a:t>a </a:t>
                </a:r>
                <a:r>
                  <a:rPr lang="en-GB" dirty="0"/>
                  <a:t>suitable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 that if </a:t>
                </a:r>
                <a14:m>
                  <m:oMath xmlns:m="http://schemas.openxmlformats.org/officeDocument/2006/math">
                    <m:r>
                      <a:rPr lang="en-GB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>
                        <a:latin typeface="Cambria Math" panose="02040503050406030204" pitchFamily="18" charset="0"/>
                      </a:rPr>
                      <m:t> ∈ </m:t>
                    </m:r>
                    <m:r>
                      <m:rPr>
                        <m:lit/>
                      </m:rPr>
                      <a:rPr lang="en-GB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b="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GB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GB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 guarantee </a:t>
                </a:r>
                <a14:m>
                  <m:oMath xmlns:m="http://schemas.openxmlformats.org/officeDocument/2006/math">
                    <m:r>
                      <a:rPr lang="en-GB" b="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∈ </m:t>
                    </m:r>
                    <m:r>
                      <m:rPr>
                        <m:lit/>
                      </m:rPr>
                      <a:rPr lang="en-GB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GB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And this </a:t>
                </a:r>
                <a:r>
                  <a:rPr lang="en-US" dirty="0" err="1"/>
                  <a:t>formalises</a:t>
                </a:r>
                <a:r>
                  <a:rPr lang="en-US" dirty="0"/>
                  <a:t> "f(x) gets close to f(a)"</a:t>
                </a:r>
              </a:p>
              <a:p>
                <a:pPr lvl="1"/>
                <a:r>
                  <a:rPr lang="en-US" dirty="0"/>
                  <a:t>But in an entirely different way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E0F5223-7262-3D4D-BB8E-820BABE58B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500" y="1522951"/>
                <a:ext cx="12623800" cy="7581900"/>
              </a:xfrm>
              <a:blipFill>
                <a:blip r:embed="rId3"/>
                <a:stretch>
                  <a:fillRect l="-2111" t="-4013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86923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F985B-8DB0-314A-BBAD-1475F2EE4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Generalising the Interval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BD91A-37A5-5344-9D95-077C63F84A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500" y="1511300"/>
            <a:ext cx="12623800" cy="4604687"/>
          </a:xfrm>
        </p:spPr>
        <p:txBody>
          <a:bodyPr/>
          <a:lstStyle/>
          <a:p>
            <a:r>
              <a:rPr lang="en-US"/>
              <a:t>But how do we do this in 2-D?</a:t>
            </a:r>
          </a:p>
          <a:p>
            <a:r>
              <a:rPr lang="en-US"/>
              <a:t>We generalise the idea of an interval first</a:t>
            </a:r>
          </a:p>
          <a:p>
            <a:r>
              <a:rPr lang="en-US"/>
              <a:t>But which of the following is best?</a:t>
            </a:r>
          </a:p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16F384-747E-144C-AF61-B26E38266889}"/>
              </a:ext>
            </a:extLst>
          </p:cNvPr>
          <p:cNvSpPr/>
          <p:nvPr/>
        </p:nvSpPr>
        <p:spPr>
          <a:xfrm>
            <a:off x="5272742" y="5081666"/>
            <a:ext cx="1034321" cy="1034321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71E5F87-5741-1A42-99D2-D0C72DF8B54C}"/>
              </a:ext>
            </a:extLst>
          </p:cNvPr>
          <p:cNvSpPr/>
          <p:nvPr/>
        </p:nvSpPr>
        <p:spPr>
          <a:xfrm>
            <a:off x="8154836" y="5052662"/>
            <a:ext cx="1034321" cy="1034321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D080420F-CC10-2E4F-9E16-C1EB9B309006}"/>
              </a:ext>
            </a:extLst>
          </p:cNvPr>
          <p:cNvSpPr/>
          <p:nvPr/>
        </p:nvSpPr>
        <p:spPr>
          <a:xfrm>
            <a:off x="2381250" y="5052662"/>
            <a:ext cx="1208505" cy="1041815"/>
          </a:xfrm>
          <a:prstGeom prst="triangl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273853-10D6-A747-8818-435927EDC8AB}"/>
              </a:ext>
            </a:extLst>
          </p:cNvPr>
          <p:cNvSpPr txBox="1"/>
          <p:nvPr/>
        </p:nvSpPr>
        <p:spPr>
          <a:xfrm>
            <a:off x="2381250" y="6291989"/>
            <a:ext cx="1322478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r>
              <a:rPr kumimoji="0" lang="en-US" sz="2400" b="0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alatino" pitchFamily="2" charset="77"/>
                <a:ea typeface="Gill Sans"/>
                <a:cs typeface="Gill Sans"/>
                <a:sym typeface="Gill Sans"/>
              </a:rPr>
              <a:t>Triangle: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r>
              <a:rPr kumimoji="0" lang="en-US" sz="2400" b="0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alatino" pitchFamily="2" charset="77"/>
                <a:ea typeface="Gill Sans"/>
                <a:cs typeface="Gill Sans"/>
                <a:sym typeface="Gill Sans"/>
              </a:rPr>
              <a:t>Simplest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r>
              <a:rPr lang="en-US" sz="2400">
                <a:latin typeface="Palatino" pitchFamily="2" charset="77"/>
              </a:rPr>
              <a:t>Polygon</a:t>
            </a:r>
            <a:endParaRPr kumimoji="0" lang="en-US" sz="2400" b="0" i="0" u="none" strike="noStrike" cap="none" spc="0" normalizeH="0">
              <a:ln>
                <a:noFill/>
              </a:ln>
              <a:solidFill>
                <a:srgbClr val="000000"/>
              </a:solidFill>
              <a:effectLst/>
              <a:uFillTx/>
              <a:latin typeface="Palatino" pitchFamily="2" charset="77"/>
              <a:ea typeface="Gill Sans"/>
              <a:cs typeface="Gill Sans"/>
              <a:sym typeface="Gill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1FE7ED-E16B-DB47-BC46-0AC5291A02B3}"/>
              </a:ext>
            </a:extLst>
          </p:cNvPr>
          <p:cNvSpPr txBox="1"/>
          <p:nvPr/>
        </p:nvSpPr>
        <p:spPr>
          <a:xfrm>
            <a:off x="5021262" y="6306004"/>
            <a:ext cx="153728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r>
              <a:rPr lang="en-US" sz="2400">
                <a:latin typeface="Palatino" pitchFamily="2" charset="77"/>
              </a:rPr>
              <a:t>Square</a:t>
            </a:r>
            <a:r>
              <a:rPr kumimoji="0" lang="en-US" sz="2400" b="0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alatino" pitchFamily="2" charset="77"/>
                <a:ea typeface="Gill Sans"/>
                <a:cs typeface="Gill Sans"/>
                <a:sym typeface="Gill Sans"/>
              </a:rPr>
              <a:t>: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r>
              <a:rPr kumimoji="0" lang="en-US" sz="2400" b="0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alatino" pitchFamily="2" charset="77"/>
                <a:ea typeface="Gill Sans"/>
                <a:cs typeface="Gill Sans"/>
                <a:sym typeface="Gill Sans"/>
              </a:rPr>
              <a:t>Product of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r>
              <a:rPr lang="en-US" sz="2400">
                <a:latin typeface="Palatino" pitchFamily="2" charset="77"/>
              </a:rPr>
              <a:t>Intervals</a:t>
            </a:r>
            <a:endParaRPr kumimoji="0" lang="en-US" sz="2400" b="0" i="0" u="none" strike="noStrike" cap="none" spc="0" normalizeH="0">
              <a:ln>
                <a:noFill/>
              </a:ln>
              <a:solidFill>
                <a:srgbClr val="000000"/>
              </a:solidFill>
              <a:effectLst/>
              <a:uFillTx/>
              <a:latin typeface="Palatino" pitchFamily="2" charset="77"/>
              <a:ea typeface="Gill Sans"/>
              <a:cs typeface="Gill Sans"/>
              <a:sym typeface="Gill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9C0501-EA22-5448-81FD-38AB238FAD04}"/>
              </a:ext>
            </a:extLst>
          </p:cNvPr>
          <p:cNvSpPr txBox="1"/>
          <p:nvPr/>
        </p:nvSpPr>
        <p:spPr>
          <a:xfrm>
            <a:off x="7823207" y="6291989"/>
            <a:ext cx="169758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r>
              <a:rPr lang="en-US" sz="2400">
                <a:latin typeface="Palatino" pitchFamily="2" charset="77"/>
              </a:rPr>
              <a:t>Circle</a:t>
            </a:r>
            <a:r>
              <a:rPr kumimoji="0" lang="en-US" sz="2400" b="0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alatino" pitchFamily="2" charset="77"/>
                <a:ea typeface="Gill Sans"/>
                <a:cs typeface="Gill Sans"/>
                <a:sym typeface="Gill Sans"/>
              </a:rPr>
              <a:t>: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r>
              <a:rPr kumimoji="0" lang="en-US" sz="2400" b="0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Palatino" pitchFamily="2" charset="77"/>
                <a:ea typeface="Gill Sans"/>
                <a:cs typeface="Gill Sans"/>
                <a:sym typeface="Gill Sans"/>
              </a:rPr>
              <a:t>Defined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r>
              <a:rPr lang="en-US" sz="2400">
                <a:latin typeface="Palatino" pitchFamily="2" charset="77"/>
              </a:rPr>
              <a:t>by Distance</a:t>
            </a:r>
            <a:endParaRPr kumimoji="0" lang="en-US" sz="2400" b="0" i="0" u="none" strike="noStrike" cap="none" spc="0" normalizeH="0">
              <a:ln>
                <a:noFill/>
              </a:ln>
              <a:solidFill>
                <a:srgbClr val="000000"/>
              </a:solidFill>
              <a:effectLst/>
              <a:uFillTx/>
              <a:latin typeface="Palatino" pitchFamily="2" charset="77"/>
              <a:ea typeface="Gill Sans"/>
              <a:cs typeface="Gill Sans"/>
              <a:sym typeface="Gill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36EAD9-9A48-724B-821B-07F83040F8B9}"/>
                  </a:ext>
                </a:extLst>
              </p:cNvPr>
              <p:cNvSpPr txBox="1"/>
              <p:nvPr/>
            </p:nvSpPr>
            <p:spPr>
              <a:xfrm>
                <a:off x="4631282" y="7660506"/>
                <a:ext cx="2317239" cy="11635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algn="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US" sz="2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Gill Sans"/>
                              <a:sym typeface="Gill San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400" b="0" i="1" u="none" strike="noStrike" cap="none" spc="0" normalizeH="0" baseline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cs typeface="Gill Sans"/>
                                  <a:sym typeface="Gill Sans"/>
                                </a:rPr>
                              </m:ctrlPr>
                            </m:sSubPr>
                            <m:e>
                              <m:r>
                                <a:rPr kumimoji="0" lang="en-GB" sz="2400" b="0" i="1" u="none" strike="noStrike" cap="none" spc="0" normalizeH="0" baseline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cs typeface="Gill Sans"/>
                                  <a:sym typeface="Gill San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GB" sz="2400" b="0" i="1" u="none" strike="noStrike" cap="none" spc="0" normalizeH="0" baseline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cs typeface="Gill Sans"/>
                                  <a:sym typeface="Gill Sans"/>
                                </a:rPr>
                                <m:t>𝑥</m:t>
                              </m:r>
                            </m:sub>
                          </m:sSub>
                          <m:r>
                            <a:rPr kumimoji="0" lang="en-GB" sz="2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Gill Sans"/>
                              <a:sym typeface="Gill Sans"/>
                            </a:rPr>
                            <m:t>−</m:t>
                          </m:r>
                          <m:r>
                            <a:rPr kumimoji="0" lang="en-GB" sz="2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"/>
                            </a:rPr>
                            <m:t>𝜖</m:t>
                          </m:r>
                          <m:r>
                            <a:rPr kumimoji="0" lang="en-GB" sz="2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sz="24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r>
                        <a:rPr kumimoji="0" lang="en-GB" sz="24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cs typeface="Gill Sans"/>
                          <a:sym typeface="Gill Sans"/>
                        </a:rPr>
                        <m:t> </m:t>
                      </m:r>
                    </m:oMath>
                  </m:oMathPara>
                </a14:m>
                <a:endParaRPr kumimoji="0" lang="en-GB" sz="2400" b="0" i="1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mbria Math" panose="02040503050406030204" pitchFamily="18" charset="0"/>
                  <a:cs typeface="Gill Sans"/>
                  <a:sym typeface="Gill Sans"/>
                </a:endParaRPr>
              </a:p>
              <a:p>
                <a:pPr algn="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Gill Sans"/>
                        </a:rPr>
                        <m:t>×</m:t>
                      </m:r>
                    </m:oMath>
                  </m:oMathPara>
                </a14:m>
                <a:endParaRPr kumimoji="0" lang="en-GB" sz="2400" b="0" i="1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mbria Math" panose="02040503050406030204" pitchFamily="18" charset="0"/>
                  <a:ea typeface="Cambria Math" panose="02040503050406030204" pitchFamily="18" charset="0"/>
                  <a:sym typeface="Gill Sans"/>
                </a:endParaRPr>
              </a:p>
              <a:p>
                <a:pPr algn="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2400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2400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</m:oMath>
                  </m:oMathPara>
                </a14:m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Gill Sans"/>
                  <a:cs typeface="Gill Sans"/>
                  <a:sym typeface="Gill San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36EAD9-9A48-724B-821B-07F83040F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282" y="7660506"/>
                <a:ext cx="2317239" cy="1163588"/>
              </a:xfrm>
              <a:prstGeom prst="rect">
                <a:avLst/>
              </a:prstGeom>
              <a:blipFill>
                <a:blip r:embed="rId2"/>
                <a:stretch>
                  <a:fillRect t="-3226" r="-1087" b="-430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4CB3B4-7F96-5F49-937D-DD0352DEB313}"/>
                  </a:ext>
                </a:extLst>
              </p:cNvPr>
              <p:cNvSpPr txBox="1"/>
              <p:nvPr/>
            </p:nvSpPr>
            <p:spPr>
              <a:xfrm>
                <a:off x="1883869" y="7678579"/>
                <a:ext cx="2317239" cy="7386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algn="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Gill Sans"/>
                        </a:rPr>
                        <m:t>𝛼</m:t>
                      </m:r>
                      <m:r>
                        <a:rPr kumimoji="0" lang="en-GB" sz="24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Gill Sans"/>
                        </a:rPr>
                        <m:t>𝐴</m:t>
                      </m:r>
                      <m:r>
                        <a:rPr kumimoji="0" lang="en-GB" sz="24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Gill Sans"/>
                        </a:rPr>
                        <m:t>+</m:t>
                      </m:r>
                      <m:r>
                        <a:rPr kumimoji="0" lang="en-GB" sz="24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Gill Sans"/>
                        </a:rPr>
                        <m:t>𝛽</m:t>
                      </m:r>
                      <m:r>
                        <a:rPr kumimoji="0" lang="en-GB" sz="24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Gill Sans"/>
                        </a:rPr>
                        <m:t>𝐵</m:t>
                      </m:r>
                      <m:r>
                        <a:rPr kumimoji="0" lang="en-GB" sz="24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Gill Sans"/>
                        </a:rPr>
                        <m:t>+</m:t>
                      </m:r>
                      <m:r>
                        <a:rPr kumimoji="0" lang="en-GB" sz="24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Gill Sans"/>
                        </a:rPr>
                        <m:t>𝛾</m:t>
                      </m:r>
                      <m:r>
                        <a:rPr kumimoji="0" lang="en-GB" sz="24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Gill Sans"/>
                        </a:rPr>
                        <m:t>𝐶</m:t>
                      </m:r>
                      <m:r>
                        <a:rPr kumimoji="0" lang="en-GB" sz="24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Gill Sans"/>
                        </a:rPr>
                        <m:t>, </m:t>
                      </m:r>
                    </m:oMath>
                  </m:oMathPara>
                </a14:m>
                <a:endParaRPr kumimoji="0" lang="en-GB" sz="2400" b="0" i="1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mbria Math" panose="02040503050406030204" pitchFamily="18" charset="0"/>
                  <a:ea typeface="Cambria Math" panose="02040503050406030204" pitchFamily="18" charset="0"/>
                  <a:sym typeface="Gill Sans"/>
                </a:endParaRPr>
              </a:p>
              <a:p>
                <a:pPr algn="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4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Gill Sans"/>
                        </a:rPr>
                        <m:t>𝛼</m:t>
                      </m:r>
                      <m:r>
                        <a:rPr kumimoji="0" lang="en-GB" sz="24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Gill Sans"/>
                        </a:rPr>
                        <m:t>,</m:t>
                      </m:r>
                      <m:r>
                        <a:rPr kumimoji="0" lang="en-GB" sz="24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Gill Sans"/>
                        </a:rPr>
                        <m:t>𝛽</m:t>
                      </m:r>
                      <m:r>
                        <a:rPr kumimoji="0" lang="en-GB" sz="24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Gill Sans"/>
                        </a:rPr>
                        <m:t>,</m:t>
                      </m:r>
                      <m:r>
                        <a:rPr kumimoji="0" lang="en-GB" sz="24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Gill Sans"/>
                        </a:rPr>
                        <m:t>𝛾</m:t>
                      </m:r>
                      <m:r>
                        <a:rPr kumimoji="0" lang="en-GB" sz="2400" b="0" i="1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Gill Sans"/>
                        </a:rPr>
                        <m:t>∈(0,1)</m:t>
                      </m:r>
                    </m:oMath>
                  </m:oMathPara>
                </a14:m>
                <a:endParaRPr kumimoji="0" lang="en-GB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Cambria Math" panose="02040503050406030204" pitchFamily="18" charset="0"/>
                  <a:sym typeface="Gill San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4CB3B4-7F96-5F49-937D-DD0352DEB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869" y="7678579"/>
                <a:ext cx="2317239" cy="738664"/>
              </a:xfrm>
              <a:prstGeom prst="rect">
                <a:avLst/>
              </a:prstGeom>
              <a:blipFill>
                <a:blip r:embed="rId3"/>
                <a:stretch>
                  <a:fillRect t="-5085" b="-1694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4994A94-AC1E-E144-8DDA-0D907F1BB9DE}"/>
                  </a:ext>
                </a:extLst>
              </p:cNvPr>
              <p:cNvSpPr txBox="1"/>
              <p:nvPr/>
            </p:nvSpPr>
            <p:spPr>
              <a:xfrm>
                <a:off x="7421969" y="7678579"/>
                <a:ext cx="2500054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algn="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kumimoji="0" lang="en-GB" sz="2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"/>
                            </a:rPr>
                          </m:ctrlPr>
                        </m:dPr>
                        <m:e>
                          <m:r>
                            <a:rPr kumimoji="0" lang="en-GB" sz="2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"/>
                            </a:rPr>
                            <m:t>𝑥</m:t>
                          </m:r>
                          <m:r>
                            <a:rPr kumimoji="0" lang="en-GB" sz="2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"/>
                            </a:rPr>
                            <m:t>:</m:t>
                          </m:r>
                          <m:r>
                            <a:rPr kumimoji="0" lang="en-GB" sz="2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"/>
                            </a:rPr>
                            <m:t>𝑑𝑖𝑠𝑡</m:t>
                          </m:r>
                          <m:d>
                            <m:dPr>
                              <m:ctrlPr>
                                <a:rPr kumimoji="0" lang="en-GB" sz="2400" b="0" i="1" u="none" strike="noStrike" cap="none" spc="0" normalizeH="0" baseline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Gill Sans"/>
                                </a:rPr>
                              </m:ctrlPr>
                            </m:dPr>
                            <m:e>
                              <m:r>
                                <a:rPr kumimoji="0" lang="en-GB" sz="2400" b="0" i="1" u="none" strike="noStrike" cap="none" spc="0" normalizeH="0" baseline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Gill Sans"/>
                                </a:rPr>
                                <m:t>𝑥</m:t>
                              </m:r>
                              <m:r>
                                <a:rPr kumimoji="0" lang="en-GB" sz="2400" b="0" i="1" u="none" strike="noStrike" cap="none" spc="0" normalizeH="0" baseline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Gill Sans"/>
                                </a:rPr>
                                <m:t>,</m:t>
                              </m:r>
                              <m:r>
                                <a:rPr kumimoji="0" lang="en-GB" sz="2400" b="0" i="1" u="none" strike="noStrike" cap="none" spc="0" normalizeH="0" baseline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Gill Sans"/>
                                </a:rPr>
                                <m:t>𝑎</m:t>
                              </m:r>
                            </m:e>
                          </m:d>
                          <m:r>
                            <a:rPr kumimoji="0" lang="en-GB" sz="2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"/>
                            </a:rPr>
                            <m:t>≤</m:t>
                          </m:r>
                          <m:r>
                            <a:rPr kumimoji="0" lang="en-GB" sz="2400" b="0" i="1" u="none" strike="noStrike" cap="none" spc="0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"/>
                            </a:rPr>
                            <m:t>𝜖</m:t>
                          </m:r>
                        </m:e>
                      </m:d>
                    </m:oMath>
                  </m:oMathPara>
                </a14:m>
                <a:endParaRPr kumimoji="0" lang="en-GB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Cambria Math" panose="02040503050406030204" pitchFamily="18" charset="0"/>
                  <a:sym typeface="Gill San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4994A94-AC1E-E144-8DDA-0D907F1BB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969" y="7678579"/>
                <a:ext cx="2500054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A9E9910F-40A0-BD41-A622-51AD3CB23FBE}"/>
              </a:ext>
            </a:extLst>
          </p:cNvPr>
          <p:cNvSpPr/>
          <p:nvPr/>
        </p:nvSpPr>
        <p:spPr>
          <a:xfrm>
            <a:off x="8634520" y="5569822"/>
            <a:ext cx="74951" cy="74951"/>
          </a:xfrm>
          <a:prstGeom prst="ellipse">
            <a:avLst/>
          </a:prstGeom>
          <a:solidFill>
            <a:schemeClr val="tx1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426A9F4-CDB3-8142-9D9E-9EE6EC5E249D}"/>
              </a:ext>
            </a:extLst>
          </p:cNvPr>
          <p:cNvSpPr/>
          <p:nvPr/>
        </p:nvSpPr>
        <p:spPr>
          <a:xfrm>
            <a:off x="5714950" y="5593829"/>
            <a:ext cx="74951" cy="74951"/>
          </a:xfrm>
          <a:prstGeom prst="ellipse">
            <a:avLst/>
          </a:prstGeom>
          <a:solidFill>
            <a:schemeClr val="tx1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081BC9C-BD77-C146-9F24-D99E1B58987C}"/>
              </a:ext>
            </a:extLst>
          </p:cNvPr>
          <p:cNvSpPr/>
          <p:nvPr/>
        </p:nvSpPr>
        <p:spPr>
          <a:xfrm>
            <a:off x="2944274" y="5701259"/>
            <a:ext cx="74951" cy="74951"/>
          </a:xfrm>
          <a:prstGeom prst="ellipse">
            <a:avLst/>
          </a:prstGeom>
          <a:solidFill>
            <a:schemeClr val="tx1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09768833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67B82-54C1-394C-87D9-FEB91685F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Neighbourhood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D8DDE69-470A-5745-84D8-ECCAF36B165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/>
                  <a:t>Epsilon-delta proofs use a circle</a:t>
                </a:r>
              </a:p>
              <a:p>
                <a:pPr lvl="1"/>
                <a:r>
                  <a:rPr lang="en-US"/>
                  <a:t>You pick the desired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endParaRPr lang="en-US"/>
              </a:p>
              <a:p>
                <a:pPr lvl="1"/>
                <a:r>
                  <a:rPr lang="en-US"/>
                  <a:t>I construct a desired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endParaRPr lang="en-US"/>
              </a:p>
              <a:p>
                <a:pPr lvl="1"/>
                <a:r>
                  <a:rPr lang="en-US"/>
                  <a:t>So that if </a:t>
                </a:r>
                <a14:m>
                  <m:oMath xmlns:m="http://schemas.openxmlformats.org/officeDocument/2006/math">
                    <m:r>
                      <a:rPr lang="en-GB" b="0" i="1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GB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GB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/>
              </a:p>
              <a:p>
                <a:pPr lvl="1"/>
                <a:r>
                  <a:rPr lang="en-US"/>
                  <a:t>I guarantee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∈ </m:t>
                    </m:r>
                    <m:r>
                      <m:rPr>
                        <m:lit/>
                      </m:rPr>
                      <a:rPr lang="en-GB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r>
                  <a:rPr lang="en-US"/>
                  <a:t>More generally, we use a </a:t>
                </a:r>
                <a:r>
                  <a:rPr lang="en-US" i="1"/>
                  <a:t>neighbourhood</a:t>
                </a:r>
                <a:endParaRPr lang="en-US"/>
              </a:p>
              <a:p>
                <a:r>
                  <a:rPr lang="en-US"/>
                  <a:t>An arbitrary small open set near a point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D8DDE69-470A-5745-84D8-ECCAF36B16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2111" t="-4013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294644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D8AF1-53C1-C840-B56E-D6E26EB8E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this Mean?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C517CA-219E-CB4A-913D-EA9897214A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Well, we needed limits to build calculus</a:t>
            </a:r>
          </a:p>
          <a:p>
            <a:r>
              <a:rPr lang="en-US"/>
              <a:t>Limits express how "close" we are</a:t>
            </a:r>
          </a:p>
          <a:p>
            <a:r>
              <a:rPr lang="en-US"/>
              <a:t>Which we are </a:t>
            </a:r>
            <a:r>
              <a:rPr lang="en-US" i="1"/>
              <a:t>always </a:t>
            </a:r>
            <a:r>
              <a:rPr lang="en-US"/>
              <a:t>interested in</a:t>
            </a:r>
          </a:p>
          <a:p>
            <a:r>
              <a:rPr lang="en-US"/>
              <a:t>We can extend calculus to more dimensions</a:t>
            </a:r>
          </a:p>
          <a:p>
            <a:pPr lvl="1"/>
            <a:r>
              <a:rPr lang="en-US"/>
              <a:t>Using epsilon-delta proofs</a:t>
            </a:r>
          </a:p>
        </p:txBody>
      </p:sp>
    </p:spTree>
    <p:extLst>
      <p:ext uri="{BB962C8B-B14F-4D97-AF65-F5344CB8AC3E}">
        <p14:creationId xmlns:p14="http://schemas.microsoft.com/office/powerpoint/2010/main" val="96547460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D6460-0D00-2040-AC74-C1EB1CA5B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04396E-3FA2-064F-8CC4-938BD86B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697" y="2085222"/>
            <a:ext cx="10307405" cy="556876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50DE95-8B91-9348-9154-FF354525C9D9}"/>
              </a:ext>
            </a:extLst>
          </p:cNvPr>
          <p:cNvCxnSpPr/>
          <p:nvPr/>
        </p:nvCxnSpPr>
        <p:spPr>
          <a:xfrm>
            <a:off x="1858780" y="7779895"/>
            <a:ext cx="7030387" cy="1528997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3BFA9C-8F49-F44A-94E6-590CBAC3378D}"/>
              </a:ext>
            </a:extLst>
          </p:cNvPr>
          <p:cNvCxnSpPr>
            <a:cxnSpLocks/>
          </p:cNvCxnSpPr>
          <p:nvPr/>
        </p:nvCxnSpPr>
        <p:spPr>
          <a:xfrm flipV="1">
            <a:off x="1858780" y="5936105"/>
            <a:ext cx="1663909" cy="184379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DCBDB5E0-F913-EC42-99A5-F1FB38B34B2C}"/>
              </a:ext>
            </a:extLst>
          </p:cNvPr>
          <p:cNvSpPr/>
          <p:nvPr/>
        </p:nvSpPr>
        <p:spPr>
          <a:xfrm rot="8290127">
            <a:off x="6104435" y="7205533"/>
            <a:ext cx="599606" cy="30129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486BF38-2F00-B247-9CBE-E5344A932A41}"/>
              </a:ext>
            </a:extLst>
          </p:cNvPr>
          <p:cNvSpPr/>
          <p:nvPr/>
        </p:nvSpPr>
        <p:spPr>
          <a:xfrm rot="8290127" flipV="1">
            <a:off x="6094466" y="4608161"/>
            <a:ext cx="669247" cy="35520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9FED763-521B-FD42-A4FA-26848A9BD241}"/>
              </a:ext>
            </a:extLst>
          </p:cNvPr>
          <p:cNvSpPr/>
          <p:nvPr/>
        </p:nvSpPr>
        <p:spPr>
          <a:xfrm>
            <a:off x="6306077" y="4673283"/>
            <a:ext cx="196322" cy="196322"/>
          </a:xfrm>
          <a:prstGeom prst="ellipse">
            <a:avLst/>
          </a:prstGeom>
          <a:solidFill>
            <a:schemeClr val="tx1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9EE213-C2F4-CE43-87B7-827BB5F6689F}"/>
              </a:ext>
            </a:extLst>
          </p:cNvPr>
          <p:cNvSpPr txBox="1"/>
          <p:nvPr/>
        </p:nvSpPr>
        <p:spPr>
          <a:xfrm flipH="1">
            <a:off x="6502398" y="7261791"/>
            <a:ext cx="349846" cy="656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Gill Sans"/>
                <a:cs typeface="Gill Sans"/>
                <a:sym typeface="Gill Sans"/>
              </a:rPr>
              <a:t>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1DAF273-2F98-FA4A-81D1-B92538282BAA}"/>
              </a:ext>
            </a:extLst>
          </p:cNvPr>
          <p:cNvSpPr/>
          <p:nvPr/>
        </p:nvSpPr>
        <p:spPr>
          <a:xfrm>
            <a:off x="6306077" y="7261792"/>
            <a:ext cx="196322" cy="196322"/>
          </a:xfrm>
          <a:prstGeom prst="ellipse">
            <a:avLst/>
          </a:prstGeom>
          <a:solidFill>
            <a:schemeClr val="tx1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0CA0997-0CB7-0C48-A5AA-3FE295B15118}"/>
              </a:ext>
            </a:extLst>
          </p:cNvPr>
          <p:cNvCxnSpPr>
            <a:cxnSpLocks/>
            <a:endCxn id="6" idx="4"/>
          </p:cNvCxnSpPr>
          <p:nvPr/>
        </p:nvCxnSpPr>
        <p:spPr>
          <a:xfrm flipV="1">
            <a:off x="6397468" y="4869605"/>
            <a:ext cx="6770" cy="247521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7A4DFB-41DF-2248-9BF0-7B41F4C4318E}"/>
              </a:ext>
            </a:extLst>
          </p:cNvPr>
          <p:cNvSpPr txBox="1"/>
          <p:nvPr/>
        </p:nvSpPr>
        <p:spPr>
          <a:xfrm flipH="1">
            <a:off x="6699037" y="4443149"/>
            <a:ext cx="82984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Gill Sans"/>
                <a:cs typeface="Gill Sans"/>
                <a:sym typeface="Gill Sans"/>
              </a:rPr>
              <a:t>f(a)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56D0FB6-5924-C24C-A10B-180F5A3D2862}"/>
              </a:ext>
            </a:extLst>
          </p:cNvPr>
          <p:cNvCxnSpPr/>
          <p:nvPr/>
        </p:nvCxnSpPr>
        <p:spPr>
          <a:xfrm flipV="1">
            <a:off x="1858780" y="1617708"/>
            <a:ext cx="0" cy="614779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543235D-124B-5648-BC6B-1CB70EDC159A}"/>
              </a:ext>
            </a:extLst>
          </p:cNvPr>
          <p:cNvSpPr txBox="1"/>
          <p:nvPr/>
        </p:nvSpPr>
        <p:spPr>
          <a:xfrm flipH="1">
            <a:off x="859204" y="4457467"/>
            <a:ext cx="82984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Gill Sans"/>
                <a:cs typeface="Gill Sans"/>
                <a:sym typeface="Gill Sans"/>
              </a:rPr>
              <a:t>f(a)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5D4294-E2DB-8345-8DD1-86C66363DF89}"/>
              </a:ext>
            </a:extLst>
          </p:cNvPr>
          <p:cNvSpPr/>
          <p:nvPr/>
        </p:nvSpPr>
        <p:spPr>
          <a:xfrm>
            <a:off x="1877574" y="4365695"/>
            <a:ext cx="189553" cy="827542"/>
          </a:xfrm>
          <a:prstGeom prst="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6800" algn="l"/>
              </a:tabLst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6A2A44C-669B-614D-ACF4-737C91222595}"/>
              </a:ext>
            </a:extLst>
          </p:cNvPr>
          <p:cNvCxnSpPr>
            <a:cxnSpLocks/>
            <a:stCxn id="6" idx="3"/>
          </p:cNvCxnSpPr>
          <p:nvPr/>
        </p:nvCxnSpPr>
        <p:spPr>
          <a:xfrm flipH="1" flipV="1">
            <a:off x="1847594" y="4785762"/>
            <a:ext cx="4487234" cy="55092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61803914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Multi-D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0500" y="1511300"/>
                <a:ext cx="12623800" cy="8737600"/>
              </a:xfrm>
            </p:spPr>
            <p:txBody>
              <a:bodyPr/>
              <a:lstStyle/>
              <a:p>
                <a:r>
                  <a:rPr lang="en-GB" b="0" dirty="0"/>
                  <a:t>Slope &amp; rate of change become ambiguous</a:t>
                </a:r>
              </a:p>
              <a:p>
                <a:r>
                  <a:rPr lang="en-GB" dirty="0"/>
                  <a:t>We define them </a:t>
                </a:r>
                <a:r>
                  <a:rPr lang="en-GB" i="1" dirty="0"/>
                  <a:t>with respect to</a:t>
                </a:r>
                <a:r>
                  <a:rPr lang="en-GB" dirty="0"/>
                  <a:t> a variable</a:t>
                </a:r>
              </a:p>
              <a:p>
                <a:r>
                  <a:rPr lang="en-GB" b="0" dirty="0"/>
                  <a:t>I.e. rate of change of </a:t>
                </a:r>
                <a:r>
                  <a:rPr lang="en-GB" b="0" i="1" dirty="0"/>
                  <a:t>f</a:t>
                </a:r>
                <a:r>
                  <a:rPr lang="en-GB" b="0" dirty="0"/>
                  <a:t> as </a:t>
                </a:r>
                <a:r>
                  <a:rPr lang="en-GB" b="0" i="1" dirty="0"/>
                  <a:t>x</a:t>
                </a:r>
                <a:r>
                  <a:rPr lang="en-GB" b="0" dirty="0"/>
                  <a:t> changes:</a:t>
                </a:r>
              </a:p>
              <a:p>
                <a:pPr lvl="1"/>
                <a:r>
                  <a:rPr lang="en-GB" dirty="0"/>
                  <a:t>Notation: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 smtClean="0">
                            <a:latin typeface="Cambria Math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𝑓</m:t>
                        </m:r>
                      </m:num>
                      <m:den>
                        <m:r>
                          <a:rPr lang="mr-IN" i="1" smtClean="0">
                            <a:latin typeface="Cambria Math" charset="0"/>
                          </a:rPr>
                          <m:t>𝜕</m:t>
                        </m:r>
                        <m:r>
                          <a:rPr lang="mr-IN" i="1" smtClean="0">
                            <a:latin typeface="Cambria Math" charset="0"/>
                          </a:rPr>
                          <m:t>𝑥</m:t>
                        </m:r>
                      </m:den>
                    </m:f>
                    <m:r>
                      <a:rPr lang="en-GB" b="0" i="1" smtClean="0">
                        <a:latin typeface="Cambria Math" charset="0"/>
                      </a:rPr>
                      <m:t>,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</a:rPr>
                          <m:t>𝜕</m:t>
                        </m:r>
                        <m:r>
                          <a:rPr lang="en-GB" i="1">
                            <a:latin typeface="Cambria Math" charset="0"/>
                          </a:rPr>
                          <m:t>𝑓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𝑦</m:t>
                        </m:r>
                      </m:den>
                    </m:f>
                    <m:r>
                      <a:rPr lang="en-GB" i="1">
                        <a:latin typeface="Cambria Math" charset="0"/>
                      </a:rPr>
                      <m:t>,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</a:rPr>
                          <m:t>𝜕</m:t>
                        </m:r>
                        <m:r>
                          <a:rPr lang="en-GB" i="1">
                            <a:latin typeface="Cambria Math" charset="0"/>
                          </a:rPr>
                          <m:t>𝑓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𝑧</m:t>
                        </m:r>
                      </m:den>
                    </m:f>
                  </m:oMath>
                </a14:m>
                <a:endParaRPr lang="en-GB" b="0" dirty="0"/>
              </a:p>
              <a:p>
                <a:r>
                  <a:rPr lang="en-GB" dirty="0"/>
                  <a:t>Derived by </a:t>
                </a:r>
                <a:r>
                  <a:rPr lang="en-GB" i="1" dirty="0"/>
                  <a:t>fixing</a:t>
                </a:r>
                <a:r>
                  <a:rPr lang="en-GB" dirty="0"/>
                  <a:t> other variables: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</a:rPr>
                          <m:t>𝜕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</a:rPr>
                          <m:t>𝜕</m:t>
                        </m:r>
                        <m:r>
                          <a:rPr lang="mr-IN" i="1">
                            <a:latin typeface="Cambria Math" charset="0"/>
                          </a:rPr>
                          <m:t>𝑥</m:t>
                        </m:r>
                      </m:den>
                    </m:f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GB" b="0" i="1" smtClean="0">
                            <a:latin typeface="Cambria Math" charset="0"/>
                          </a:rPr>
                          <m:t>𝑦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charset="0"/>
                              </a:rPr>
                              <m:t>3</m:t>
                            </m:r>
                          </m:sup>
                        </m:sSup>
                        <m:r>
                          <a:rPr lang="en-GB" b="0" i="1" smtClean="0">
                            <a:latin typeface="Cambria Math" charset="0"/>
                          </a:rPr>
                          <m:t>𝑧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𝑥𝑦𝑧</m:t>
                        </m:r>
                      </m:e>
                    </m:d>
                    <m:r>
                      <a:rPr lang="en-GB" b="0" i="1" smtClean="0">
                        <a:latin typeface="Cambria Math" charset="0"/>
                      </a:rPr>
                      <m:t>=2</m:t>
                    </m:r>
                    <m:r>
                      <a:rPr lang="en-GB" b="0" i="1" smtClean="0">
                        <a:latin typeface="Cambria Math" charset="0"/>
                      </a:rPr>
                      <m:t>𝑥𝑦</m:t>
                    </m:r>
                    <m:r>
                      <a:rPr lang="en-GB" b="0" i="1" smtClean="0">
                        <a:latin typeface="Cambria Math" charset="0"/>
                      </a:rPr>
                      <m:t>−</m:t>
                    </m:r>
                    <m:r>
                      <a:rPr lang="en-GB" b="0" i="1" smtClean="0">
                        <a:latin typeface="Cambria Math" charset="0"/>
                      </a:rPr>
                      <m:t>𝑦𝑧</m:t>
                    </m:r>
                  </m:oMath>
                </a14:m>
                <a:endParaRPr lang="en-GB" b="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</a:rPr>
                          <m:t>𝜕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𝑦</m:t>
                        </m:r>
                      </m:den>
                    </m:f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GB" i="1">
                            <a:latin typeface="Cambria Math" charset="0"/>
                          </a:rPr>
                          <m:t>𝑦</m:t>
                        </m:r>
                        <m:r>
                          <a:rPr lang="en-GB" i="1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GB" i="1">
                                <a:latin typeface="Cambria Math" charset="0"/>
                              </a:rPr>
                              <m:t>3</m:t>
                            </m:r>
                          </m:sup>
                        </m:sSup>
                        <m:r>
                          <a:rPr lang="en-GB" i="1">
                            <a:latin typeface="Cambria Math" charset="0"/>
                          </a:rPr>
                          <m:t>𝑧</m:t>
                        </m:r>
                        <m:r>
                          <a:rPr lang="en-GB" i="1">
                            <a:latin typeface="Cambria Math" charset="0"/>
                          </a:rPr>
                          <m:t>−</m:t>
                        </m:r>
                        <m:r>
                          <a:rPr lang="en-GB" i="1">
                            <a:latin typeface="Cambria Math" charset="0"/>
                          </a:rPr>
                          <m:t>𝑥𝑦𝑧</m:t>
                        </m:r>
                      </m:e>
                    </m:d>
                    <m:r>
                      <a:rPr lang="en-GB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GB" b="0" i="1" smtClean="0">
                        <a:latin typeface="Cambria Math" charset="0"/>
                      </a:rPr>
                      <m:t>+3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𝑦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GB" b="0" i="1" smtClean="0">
                        <a:latin typeface="Cambria Math" charset="0"/>
                      </a:rPr>
                      <m:t>𝑧</m:t>
                    </m:r>
                    <m:r>
                      <a:rPr lang="en-GB" i="1">
                        <a:latin typeface="Cambria Math" charset="0"/>
                      </a:rPr>
                      <m:t>−</m:t>
                    </m:r>
                    <m:r>
                      <a:rPr lang="en-GB" b="0" i="1" smtClean="0">
                        <a:latin typeface="Cambria Math" charset="0"/>
                      </a:rPr>
                      <m:t>𝑥</m:t>
                    </m:r>
                    <m:r>
                      <a:rPr lang="en-GB" i="1">
                        <a:latin typeface="Cambria Math" charset="0"/>
                      </a:rPr>
                      <m:t>𝑧</m:t>
                    </m:r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</a:rPr>
                          <m:t>𝜕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𝑧</m:t>
                        </m:r>
                      </m:den>
                    </m:f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GB" i="1">
                            <a:latin typeface="Cambria Math" charset="0"/>
                          </a:rPr>
                          <m:t>𝑦</m:t>
                        </m:r>
                        <m:r>
                          <a:rPr lang="en-GB" i="1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GB" i="1">
                                <a:latin typeface="Cambria Math" charset="0"/>
                              </a:rPr>
                              <m:t>3</m:t>
                            </m:r>
                          </m:sup>
                        </m:sSup>
                        <m:r>
                          <a:rPr lang="en-GB" i="1">
                            <a:latin typeface="Cambria Math" charset="0"/>
                          </a:rPr>
                          <m:t>𝑧</m:t>
                        </m:r>
                        <m:r>
                          <a:rPr lang="en-GB" i="1">
                            <a:latin typeface="Cambria Math" charset="0"/>
                          </a:rPr>
                          <m:t>−</m:t>
                        </m:r>
                        <m:r>
                          <a:rPr lang="en-GB" i="1">
                            <a:latin typeface="Cambria Math" charset="0"/>
                          </a:rPr>
                          <m:t>𝑥𝑦𝑧</m:t>
                        </m:r>
                      </m:e>
                    </m:d>
                    <m:r>
                      <a:rPr lang="en-GB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𝑦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en-GB" b="0" i="1" smtClean="0">
                        <a:latin typeface="Cambria Math" charset="0"/>
                      </a:rPr>
                      <m:t>−</m:t>
                    </m:r>
                    <m:r>
                      <a:rPr lang="en-GB" b="0" i="1" smtClean="0">
                        <a:latin typeface="Cambria Math" charset="0"/>
                      </a:rPr>
                      <m:t>𝑥𝑦</m:t>
                    </m:r>
                  </m:oMath>
                </a14:m>
                <a:endParaRPr lang="en-GB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500" y="1511300"/>
                <a:ext cx="12623800" cy="8737600"/>
              </a:xfrm>
              <a:blipFill>
                <a:blip r:embed="rId2"/>
                <a:stretch>
                  <a:fillRect l="-2111" t="-8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374874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known as </a:t>
            </a:r>
            <a:r>
              <a:rPr lang="en-US" i="1" dirty="0"/>
              <a:t>maps</a:t>
            </a:r>
            <a:endParaRPr lang="en-US" dirty="0"/>
          </a:p>
          <a:p>
            <a:r>
              <a:rPr lang="en-US" dirty="0"/>
              <a:t>Define a relationship between two sets</a:t>
            </a:r>
          </a:p>
          <a:p>
            <a:pPr lvl="1"/>
            <a:r>
              <a:rPr lang="en-US" dirty="0"/>
              <a:t>Domain</a:t>
            </a:r>
          </a:p>
          <a:p>
            <a:pPr lvl="1"/>
            <a:r>
              <a:rPr lang="en-US" dirty="0"/>
              <a:t>Range (aka Codomain)</a:t>
            </a:r>
          </a:p>
          <a:p>
            <a:r>
              <a:rPr lang="en-US" dirty="0"/>
              <a:t>Given a value in the domain</a:t>
            </a:r>
          </a:p>
          <a:p>
            <a:r>
              <a:rPr lang="en-US" dirty="0"/>
              <a:t>Assign a value in the range</a:t>
            </a:r>
          </a:p>
        </p:txBody>
      </p:sp>
    </p:spTree>
    <p:extLst>
      <p:ext uri="{BB962C8B-B14F-4D97-AF65-F5344CB8AC3E}">
        <p14:creationId xmlns:p14="http://schemas.microsoft.com/office/powerpoint/2010/main" val="206081648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9FEC6-935E-3D42-8C22-BD39D6DB9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Example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A55E6F-8AF8-5545-B4B9-4CF9C0054D9E}"/>
              </a:ext>
            </a:extLst>
          </p:cNvPr>
          <p:cNvGrpSpPr/>
          <p:nvPr/>
        </p:nvGrpSpPr>
        <p:grpSpPr>
          <a:xfrm>
            <a:off x="-137172" y="1506191"/>
            <a:ext cx="13279144" cy="7174304"/>
            <a:chOff x="1348697" y="3359386"/>
            <a:chExt cx="10307405" cy="55687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92C1DFD-18DC-1A4F-9259-66EED89A9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8697" y="3359386"/>
              <a:ext cx="10307405" cy="5568767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B488B69-1FFF-504F-BB80-76FBC3AB607A}"/>
                </a:ext>
              </a:extLst>
            </p:cNvPr>
            <p:cNvCxnSpPr/>
            <p:nvPr/>
          </p:nvCxnSpPr>
          <p:spPr>
            <a:xfrm flipV="1">
              <a:off x="6502400" y="5366479"/>
              <a:ext cx="153233" cy="419724"/>
            </a:xfrm>
            <a:prstGeom prst="straightConnector1">
              <a:avLst/>
            </a:prstGeom>
            <a:noFill/>
            <a:ln w="76200" cap="flat">
              <a:solidFill>
                <a:schemeClr val="accent5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6F8E1C3-CD6F-3F4E-9FBD-3335255BEB76}"/>
                </a:ext>
              </a:extLst>
            </p:cNvPr>
            <p:cNvCxnSpPr>
              <a:cxnSpLocks/>
            </p:cNvCxnSpPr>
            <p:nvPr/>
          </p:nvCxnSpPr>
          <p:spPr>
            <a:xfrm>
              <a:off x="6502399" y="5786203"/>
              <a:ext cx="512998" cy="357566"/>
            </a:xfrm>
            <a:prstGeom prst="straightConnector1">
              <a:avLst/>
            </a:prstGeom>
            <a:noFill/>
            <a:ln w="76200" cap="flat">
              <a:solidFill>
                <a:schemeClr val="accent1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54AE8DF-B599-F446-9752-F7A691B78A7E}"/>
                  </a:ext>
                </a:extLst>
              </p:cNvPr>
              <p:cNvSpPr/>
              <p:nvPr/>
            </p:nvSpPr>
            <p:spPr>
              <a:xfrm>
                <a:off x="7306673" y="5093342"/>
                <a:ext cx="909801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𝜕</m:t>
                          </m:r>
                          <m:r>
                            <a:rPr lang="en-GB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𝜕</m:t>
                          </m:r>
                          <m:r>
                            <a:rPr lang="mr-IN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54AE8DF-B599-F446-9752-F7A691B78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673" y="5093342"/>
                <a:ext cx="909801" cy="707886"/>
              </a:xfrm>
              <a:prstGeom prst="rect">
                <a:avLst/>
              </a:prstGeom>
              <a:blipFill>
                <a:blip r:embed="rId3"/>
                <a:stretch>
                  <a:fillRect l="-9589" t="-57143" b="-41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672003-D0B0-4947-96AD-C189E384ADD1}"/>
              </a:ext>
            </a:extLst>
          </p:cNvPr>
          <p:cNvCxnSpPr/>
          <p:nvPr/>
        </p:nvCxnSpPr>
        <p:spPr>
          <a:xfrm>
            <a:off x="434715" y="7692233"/>
            <a:ext cx="7030387" cy="1528997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CB772E8-620F-A340-9229-4CB8B7AC388B}"/>
              </a:ext>
            </a:extLst>
          </p:cNvPr>
          <p:cNvCxnSpPr>
            <a:cxnSpLocks/>
          </p:cNvCxnSpPr>
          <p:nvPr/>
        </p:nvCxnSpPr>
        <p:spPr>
          <a:xfrm flipV="1">
            <a:off x="434715" y="5848443"/>
            <a:ext cx="1663909" cy="184379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76D5D4-0BB3-7943-A541-C6F958A7C504}"/>
              </a:ext>
            </a:extLst>
          </p:cNvPr>
          <p:cNvCxnSpPr/>
          <p:nvPr/>
        </p:nvCxnSpPr>
        <p:spPr>
          <a:xfrm flipV="1">
            <a:off x="434715" y="1530046"/>
            <a:ext cx="0" cy="614779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F8FBEB1-63BB-E94A-837E-532AD53D4FFB}"/>
                  </a:ext>
                </a:extLst>
              </p:cNvPr>
              <p:cNvSpPr/>
              <p:nvPr/>
            </p:nvSpPr>
            <p:spPr>
              <a:xfrm>
                <a:off x="6708399" y="3844721"/>
                <a:ext cx="909801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𝜕</m:t>
                          </m:r>
                          <m:r>
                            <a:rPr lang="en-GB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𝜕</m:t>
                          </m:r>
                          <m:r>
                            <a:rPr lang="en-GB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F8FBEB1-63BB-E94A-837E-532AD53D4F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399" y="3844721"/>
                <a:ext cx="909801" cy="707886"/>
              </a:xfrm>
              <a:prstGeom prst="rect">
                <a:avLst/>
              </a:prstGeom>
              <a:blipFill>
                <a:blip r:embed="rId4"/>
                <a:stretch>
                  <a:fillRect l="-11111" t="-66667" b="-4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04772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 vector made of the partial derivatives: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</m:acc>
                    <m:r>
                      <a:rPr lang="en-GB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lang="en-GB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ctrlPr>
                          <a:rPr lang="mr-I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latin typeface="Cambria Math" charset="0"/>
                              </a:rPr>
                              <m:t>𝜕</m:t>
                            </m:r>
                            <m:r>
                              <a:rPr lang="en-GB" b="0" i="1" smtClean="0">
                                <a:latin typeface="Cambria Math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mr-IN" i="1">
                                <a:latin typeface="Cambria Math" charset="0"/>
                              </a:rPr>
                              <m:t>𝜕</m:t>
                            </m:r>
                            <m:r>
                              <a:rPr lang="mr-IN" i="1">
                                <a:latin typeface="Cambria Math" charset="0"/>
                              </a:rPr>
                              <m:t>𝑥</m:t>
                            </m:r>
                          </m:den>
                        </m:f>
                        <m:r>
                          <a:rPr lang="en-GB" b="0" i="1" smtClean="0">
                            <a:latin typeface="Cambria Math" charset="0"/>
                          </a:rPr>
                          <m:t>,</m:t>
                        </m:r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latin typeface="Cambria Math" charset="0"/>
                              </a:rPr>
                              <m:t>𝜕</m:t>
                            </m:r>
                            <m:r>
                              <a:rPr lang="en-GB" b="0" i="1" smtClean="0">
                                <a:latin typeface="Cambria Math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mr-IN" i="1">
                                <a:latin typeface="Cambria Math" charset="0"/>
                              </a:rPr>
                              <m:t>𝜕</m:t>
                            </m:r>
                            <m:r>
                              <a:rPr lang="en-GB" b="0" i="1" smtClean="0">
                                <a:latin typeface="Cambria Math" charset="0"/>
                              </a:rPr>
                              <m:t>𝑦</m:t>
                            </m:r>
                          </m:den>
                        </m:f>
                        <m:r>
                          <a:rPr lang="en-GB" b="0" i="1" smtClean="0">
                            <a:latin typeface="Cambria Math" charset="0"/>
                          </a:rPr>
                          <m:t>,</m:t>
                        </m:r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mr-IN" i="1">
                                <a:latin typeface="Cambria Math" charset="0"/>
                              </a:rPr>
                              <m:t>𝜕</m:t>
                            </m:r>
                            <m:r>
                              <a:rPr lang="en-GB" b="0" i="1" smtClean="0">
                                <a:latin typeface="Cambria Math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mr-IN" i="1">
                                <a:latin typeface="Cambria Math" charset="0"/>
                              </a:rPr>
                              <m:t>𝜕</m:t>
                            </m:r>
                            <m:r>
                              <a:rPr lang="en-GB" b="0" i="1" smtClean="0">
                                <a:latin typeface="Cambria Math" charset="0"/>
                              </a:rPr>
                              <m:t>𝑧</m:t>
                            </m:r>
                          </m:den>
                        </m:f>
                      </m:e>
                    </m:d>
                  </m:oMath>
                </a14:m>
                <a:endParaRPr lang="en-GB" b="0" dirty="0">
                  <a:ea typeface="Cambria Math" charset="0"/>
                  <a:cs typeface="Cambria Math" charset="0"/>
                </a:endParaRPr>
              </a:p>
              <a:p>
                <a:r>
                  <a:rPr lang="en-US" dirty="0"/>
                  <a:t>Defines a vector field</a:t>
                </a:r>
              </a:p>
              <a:p>
                <a:r>
                  <a:rPr lang="en-US" dirty="0"/>
                  <a:t>Direction &amp; rate of </a:t>
                </a:r>
                <a:r>
                  <a:rPr lang="en-US" i="1" dirty="0"/>
                  <a:t>steepest</a:t>
                </a:r>
                <a:r>
                  <a:rPr lang="en-US" dirty="0"/>
                  <a:t> ascent</a:t>
                </a:r>
              </a:p>
              <a:p>
                <a:pPr lvl="1"/>
                <a:r>
                  <a:rPr lang="en-US" dirty="0"/>
                  <a:t>So the idea of slope is still with us</a:t>
                </a:r>
              </a:p>
              <a:p>
                <a:pPr lvl="1"/>
                <a:r>
                  <a:rPr lang="en-US" dirty="0"/>
                  <a:t>As is the idea of distortion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2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9837169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9FEC6-935E-3D42-8C22-BD39D6DB9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Example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A55E6F-8AF8-5545-B4B9-4CF9C0054D9E}"/>
              </a:ext>
            </a:extLst>
          </p:cNvPr>
          <p:cNvGrpSpPr/>
          <p:nvPr/>
        </p:nvGrpSpPr>
        <p:grpSpPr>
          <a:xfrm>
            <a:off x="-137172" y="1506191"/>
            <a:ext cx="13279144" cy="7174304"/>
            <a:chOff x="1348697" y="3359386"/>
            <a:chExt cx="10307405" cy="55687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92C1DFD-18DC-1A4F-9259-66EED89A9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8697" y="3359386"/>
              <a:ext cx="10307405" cy="5568767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6F8E1C3-CD6F-3F4E-9FBD-3335255BEB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42090" y="5316607"/>
              <a:ext cx="160310" cy="454348"/>
            </a:xfrm>
            <a:prstGeom prst="straightConnector1">
              <a:avLst/>
            </a:prstGeom>
            <a:noFill/>
            <a:ln w="76200" cap="flat">
              <a:solidFill>
                <a:schemeClr val="tx1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672003-D0B0-4947-96AD-C189E384ADD1}"/>
              </a:ext>
            </a:extLst>
          </p:cNvPr>
          <p:cNvCxnSpPr>
            <a:cxnSpLocks/>
          </p:cNvCxnSpPr>
          <p:nvPr/>
        </p:nvCxnSpPr>
        <p:spPr>
          <a:xfrm>
            <a:off x="434715" y="7692233"/>
            <a:ext cx="1903751" cy="414035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CB772E8-620F-A340-9229-4CB8B7AC388B}"/>
              </a:ext>
            </a:extLst>
          </p:cNvPr>
          <p:cNvCxnSpPr>
            <a:cxnSpLocks/>
          </p:cNvCxnSpPr>
          <p:nvPr/>
        </p:nvCxnSpPr>
        <p:spPr>
          <a:xfrm flipV="1">
            <a:off x="434715" y="5848443"/>
            <a:ext cx="1663909" cy="184379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76D5D4-0BB3-7943-A541-C6F958A7C504}"/>
              </a:ext>
            </a:extLst>
          </p:cNvPr>
          <p:cNvCxnSpPr>
            <a:cxnSpLocks/>
          </p:cNvCxnSpPr>
          <p:nvPr/>
        </p:nvCxnSpPr>
        <p:spPr>
          <a:xfrm flipV="1">
            <a:off x="434715" y="5726243"/>
            <a:ext cx="0" cy="195160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5028A5A-9B25-B747-8C10-5236EE86D062}"/>
                  </a:ext>
                </a:extLst>
              </p:cNvPr>
              <p:cNvSpPr/>
              <p:nvPr/>
            </p:nvSpPr>
            <p:spPr>
              <a:xfrm>
                <a:off x="5887803" y="4739400"/>
                <a:ext cx="1667957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</m:acc>
                      <m:r>
                        <a:rPr lang="en-GB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5028A5A-9B25-B747-8C10-5236EE86D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7803" y="4739400"/>
                <a:ext cx="1667957" cy="707886"/>
              </a:xfrm>
              <a:prstGeom prst="rect">
                <a:avLst/>
              </a:prstGeom>
              <a:blipFill>
                <a:blip r:embed="rId3"/>
                <a:stretch>
                  <a:fillRect l="-4545" b="-224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3CF8A3-694C-7E46-B540-E1FD8361124E}"/>
                  </a:ext>
                </a:extLst>
              </p:cNvPr>
              <p:cNvSpPr txBox="1"/>
              <p:nvPr/>
            </p:nvSpPr>
            <p:spPr>
              <a:xfrm>
                <a:off x="2445522" y="7566417"/>
                <a:ext cx="8869928" cy="19492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</m:acc>
                    <m:r>
                      <a:rPr lang="en-GB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𝑓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0" lang="en-US" sz="4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sym typeface="Gill Sans"/>
                  </a:rPr>
                  <a:t> is actually on the ground plane, </a:t>
                </a:r>
              </a:p>
              <a:p>
                <a:r>
                  <a:rPr kumimoji="0" lang="en-US" sz="40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sym typeface="Gill Sans"/>
                  </a:rPr>
                  <a:t>but I'm showing it</a:t>
                </a:r>
                <a:r>
                  <a:rPr kumimoji="0" lang="en-US" sz="4000" b="0" i="0" u="none" strike="noStrike" cap="none" spc="0" normalizeH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sym typeface="Gill Sans"/>
                  </a:rPr>
                  <a:t> on the surface</a:t>
                </a:r>
              </a:p>
              <a:p>
                <a:r>
                  <a:rPr lang="en-US" baseline="0">
                    <a:latin typeface="+mj-lt"/>
                  </a:rPr>
                  <a:t>so you can see that it points uphill</a:t>
                </a:r>
                <a:endParaRPr kumimoji="0" lang="en-US" sz="4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sym typeface="Gill San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3CF8A3-694C-7E46-B540-E1FD83611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522" y="7566417"/>
                <a:ext cx="8869928" cy="1949252"/>
              </a:xfrm>
              <a:prstGeom prst="rect">
                <a:avLst/>
              </a:prstGeom>
              <a:blipFill>
                <a:blip r:embed="rId4"/>
                <a:stretch>
                  <a:fillRect l="-858" t="-3871" r="-2432" b="-1225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937623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Higher-Order Partials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Notation specifies </a:t>
                </a:r>
                <a:r>
                  <a:rPr lang="en-US" i="1" dirty="0"/>
                  <a:t>order</a:t>
                </a:r>
                <a:r>
                  <a:rPr lang="en-US" dirty="0"/>
                  <a:t> of differentiation: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mr-IN" i="1" smtClean="0">
                                <a:latin typeface="Cambria Math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GB" b="0" i="1" smtClean="0">
                            <a:latin typeface="Cambria Math" charset="0"/>
                          </a:rPr>
                          <m:t>𝑓</m:t>
                        </m:r>
                      </m:num>
                      <m:den>
                        <m:r>
                          <a:rPr lang="mr-IN" i="1" smtClean="0">
                            <a:latin typeface="Cambria Math" charset="0"/>
                          </a:rPr>
                          <m:t>𝜕</m:t>
                        </m:r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mr-IN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b="0" i="1" smtClean="0">
                        <a:latin typeface="Cambria Math" charset="0"/>
                      </a:rPr>
                      <m:t>,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mr-IN" i="1">
                                <a:latin typeface="Cambria Math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GB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GB" i="1">
                            <a:latin typeface="Cambria Math" charset="0"/>
                          </a:rPr>
                          <m:t>𝑓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mr-IN" i="1">
                            <a:latin typeface="Cambria Math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𝑦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GB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GB" b="0" i="1" smtClean="0">
                        <a:latin typeface="Cambria Math" charset="0"/>
                      </a:rPr>
                      <m:t>𝑦</m:t>
                    </m:r>
                    <m:r>
                      <a:rPr lang="en-GB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𝑦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17</m:t>
                        </m:r>
                      </m:sup>
                    </m:sSup>
                    <m:r>
                      <a:rPr lang="en-GB" b="0" i="1" smtClean="0">
                        <a:latin typeface="Cambria Math" charset="0"/>
                      </a:rPr>
                      <m:t>−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charset="0"/>
                          </a:rPr>
                          <m:t>sin</m:t>
                        </m:r>
                      </m:fName>
                      <m:e>
                        <m:r>
                          <a:rPr lang="en-GB" b="0" i="1" smtClean="0">
                            <a:latin typeface="Cambria Math" charset="0"/>
                          </a:rPr>
                          <m:t>𝑥𝑦</m:t>
                        </m:r>
                      </m:e>
                    </m:func>
                  </m:oMath>
                </a14:m>
                <a:endParaRPr lang="en-GB" b="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</a:rPr>
                          <m:t>𝜕</m:t>
                        </m:r>
                        <m:r>
                          <a:rPr lang="en-GB" i="1">
                            <a:latin typeface="Cambria Math" charset="0"/>
                          </a:rPr>
                          <m:t>𝑓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</a:rPr>
                          <m:t>𝜕</m:t>
                        </m:r>
                        <m:r>
                          <a:rPr lang="en-GB" i="1">
                            <a:latin typeface="Cambria Math" charset="0"/>
                          </a:rPr>
                          <m:t>𝑥</m:t>
                        </m:r>
                      </m:den>
                    </m:f>
                    <m:r>
                      <a:rPr lang="en-GB" b="0" i="1" smtClean="0">
                        <a:latin typeface="Cambria Math" charset="0"/>
                      </a:rPr>
                      <m:t>=2</m:t>
                    </m:r>
                    <m:r>
                      <a:rPr lang="en-GB" b="0" i="1" smtClean="0">
                        <a:latin typeface="Cambria Math" charset="0"/>
                      </a:rPr>
                      <m:t>𝑥𝑦</m:t>
                    </m:r>
                    <m:r>
                      <a:rPr lang="en-GB" b="0" i="1" smtClean="0">
                        <a:latin typeface="Cambria Math" charset="0"/>
                      </a:rPr>
                      <m:t>−</m:t>
                    </m:r>
                    <m:r>
                      <a:rPr lang="en-GB" b="0" i="1" smtClean="0">
                        <a:latin typeface="Cambria Math" charset="0"/>
                      </a:rPr>
                      <m:t>𝑦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charset="0"/>
                          </a:rPr>
                          <m:t>cos</m:t>
                        </m:r>
                      </m:fName>
                      <m:e>
                        <m:r>
                          <a:rPr lang="en-GB" b="0" i="1" smtClean="0">
                            <a:latin typeface="Cambria Math" charset="0"/>
                          </a:rPr>
                          <m:t>𝑥𝑦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i="1">
                            <a:latin typeface="Cambria Math" charset="0"/>
                          </a:rPr>
                          <m:t>𝜕</m:t>
                        </m:r>
                        <m:r>
                          <a:rPr lang="en-GB" i="1">
                            <a:latin typeface="Cambria Math" charset="0"/>
                          </a:rPr>
                          <m:t>𝑓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𝑦</m:t>
                        </m:r>
                      </m:den>
                    </m:f>
                    <m:r>
                      <a:rPr lang="en-GB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GB" b="0" i="1" smtClean="0">
                        <a:latin typeface="Cambria Math" charset="0"/>
                      </a:rPr>
                      <m:t>+17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𝑦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16</m:t>
                        </m:r>
                      </m:sup>
                    </m:sSup>
                    <m:r>
                      <a:rPr lang="en-GB" i="1">
                        <a:latin typeface="Cambria Math" charset="0"/>
                      </a:rPr>
                      <m:t>−</m:t>
                    </m:r>
                    <m:r>
                      <a:rPr lang="en-GB" b="0" i="1" smtClean="0">
                        <a:latin typeface="Cambria Math" charset="0"/>
                      </a:rPr>
                      <m:t>𝑥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charset="0"/>
                          </a:rPr>
                          <m:t>cos</m:t>
                        </m:r>
                      </m:fName>
                      <m:e>
                        <m:r>
                          <a:rPr lang="en-GB" b="0" i="1" smtClean="0">
                            <a:latin typeface="Cambria Math" charset="0"/>
                          </a:rPr>
                          <m:t>𝑥𝑦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mr-IN" i="1">
                                <a:latin typeface="Cambria Math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GB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GB" i="1">
                            <a:latin typeface="Cambria Math" charset="0"/>
                          </a:rPr>
                          <m:t>𝑓</m:t>
                        </m:r>
                      </m:num>
                      <m:den>
                        <m:r>
                          <a:rPr lang="mr-IN" i="1">
                            <a:latin typeface="Cambria Math" charset="0"/>
                          </a:rPr>
                          <m:t>𝜕</m:t>
                        </m:r>
                        <m:r>
                          <a:rPr lang="en-GB" i="1">
                            <a:latin typeface="Cambria Math" charset="0"/>
                          </a:rPr>
                          <m:t>𝑥</m:t>
                        </m:r>
                        <m:r>
                          <a:rPr lang="mr-IN" i="1">
                            <a:latin typeface="Cambria Math" charset="0"/>
                          </a:rPr>
                          <m:t>𝜕</m:t>
                        </m:r>
                        <m:r>
                          <a:rPr lang="en-GB" i="1">
                            <a:latin typeface="Cambria Math" charset="0"/>
                          </a:rPr>
                          <m:t>𝑦</m:t>
                        </m:r>
                      </m:den>
                    </m:f>
                    <m:r>
                      <a:rPr lang="en-GB" b="0" i="1" smtClean="0">
                        <a:latin typeface="Cambria Math" charset="0"/>
                      </a:rPr>
                      <m:t>=2</m:t>
                    </m:r>
                    <m:r>
                      <a:rPr lang="en-GB" b="0" i="1" smtClean="0">
                        <a:latin typeface="Cambria Math" charset="0"/>
                      </a:rPr>
                      <m:t>𝑥</m:t>
                    </m:r>
                    <m:r>
                      <a:rPr lang="en-GB" b="0" i="1" smtClean="0">
                        <a:latin typeface="Cambria Math" charset="0"/>
                      </a:rPr>
                      <m:t>−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charset="0"/>
                          </a:rPr>
                          <m:t>cos</m:t>
                        </m:r>
                      </m:fName>
                      <m:e>
                        <m:r>
                          <a:rPr lang="en-GB" b="0" i="1" smtClean="0">
                            <a:latin typeface="Cambria Math" charset="0"/>
                          </a:rPr>
                          <m:t>𝑥𝑦</m:t>
                        </m:r>
                      </m:e>
                    </m:func>
                    <m:r>
                      <a:rPr lang="en-GB" b="0" i="1" smtClean="0">
                        <a:latin typeface="Cambria Math" charset="0"/>
                      </a:rPr>
                      <m:t>+</m:t>
                    </m:r>
                    <m:r>
                      <a:rPr lang="en-GB" b="0" i="1" smtClean="0">
                        <a:latin typeface="Cambria Math" charset="0"/>
                      </a:rPr>
                      <m:t>𝑥𝑦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charset="0"/>
                          </a:rPr>
                          <m:t>sin</m:t>
                        </m:r>
                      </m:fName>
                      <m:e>
                        <m:r>
                          <a:rPr lang="en-GB" b="0" i="1" smtClean="0">
                            <a:latin typeface="Cambria Math" charset="0"/>
                          </a:rPr>
                          <m:t>𝑥𝑦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2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523012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Integrals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0500" y="1511300"/>
                <a:ext cx="12623800" cy="5334000"/>
              </a:xfrm>
            </p:spPr>
            <p:txBody>
              <a:bodyPr/>
              <a:lstStyle/>
              <a:p>
                <a:r>
                  <a:rPr lang="en-US" dirty="0"/>
                  <a:t>Integration can also be done repeatedly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trlPr>
                          <a:rPr lang="is-I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smtClean="0">
                            <a:latin typeface="Cambria Math" charset="0"/>
                          </a:rPr>
                          <m:t>𝑎</m:t>
                        </m:r>
                      </m:sub>
                      <m:sup>
                        <m:r>
                          <a:rPr lang="en-GB" b="0" i="1" smtClean="0">
                            <a:latin typeface="Cambria Math" charset="0"/>
                          </a:rPr>
                          <m:t>𝑏</m:t>
                        </m:r>
                      </m:sup>
                      <m:e>
                        <m:d>
                          <m:dPr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trlPr>
                                  <a:rPr lang="is-I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GB" i="1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  <m:sup>
                                <m:r>
                                  <a:rPr lang="en-GB" i="1">
                                    <a:latin typeface="Cambria Math" charset="0"/>
                                  </a:rPr>
                                  <m:t>𝑑</m:t>
                                </m:r>
                              </m:sup>
                              <m:e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,</m:t>
                                    </m:r>
                                    <m:r>
                                      <a:rPr lang="en-GB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GB" b="0" i="1" smtClean="0">
                                    <a:latin typeface="Cambria Math" charset="0"/>
                                  </a:rPr>
                                  <m:t>𝑑𝑥</m:t>
                                </m:r>
                              </m:e>
                            </m:nary>
                          </m:e>
                        </m:d>
                        <m:r>
                          <a:rPr lang="en-GB" b="0" i="1" smtClean="0">
                            <a:latin typeface="Cambria Math" charset="0"/>
                          </a:rPr>
                          <m:t>𝑑𝑦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Summation is now over a small rectangle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𝐴</m:t>
                    </m:r>
                    <m:r>
                      <a:rPr lang="en-GB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mr-I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mr-IN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  <m:r>
                          <a:rPr lang="en-GB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And can be rewritten: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500" y="1511300"/>
                <a:ext cx="12623800" cy="5334000"/>
              </a:xfrm>
              <a:blipFill rotWithShape="0">
                <a:blip r:embed="rId2"/>
                <a:stretch>
                  <a:fillRect l="-2125" t="-7657" b="-7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50" y="8070850"/>
            <a:ext cx="4660900" cy="482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500" y="8712200"/>
            <a:ext cx="6019800" cy="469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0950" y="6591300"/>
            <a:ext cx="77851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67111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Calculus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of our functions will </a:t>
            </a:r>
            <a:r>
              <a:rPr lang="en-US" i="1" dirty="0"/>
              <a:t>not</a:t>
            </a:r>
            <a:r>
              <a:rPr lang="en-US" dirty="0"/>
              <a:t> be </a:t>
            </a:r>
            <a:r>
              <a:rPr lang="en-US" dirty="0" err="1"/>
              <a:t>integrable</a:t>
            </a:r>
            <a:endParaRPr lang="en-US" dirty="0"/>
          </a:p>
          <a:p>
            <a:r>
              <a:rPr lang="en-US" dirty="0"/>
              <a:t>We will approximate them numerically</a:t>
            </a:r>
          </a:p>
          <a:p>
            <a:r>
              <a:rPr lang="en-US" dirty="0"/>
              <a:t>There are a number of methods:</a:t>
            </a:r>
          </a:p>
          <a:p>
            <a:pPr lvl="1"/>
            <a:r>
              <a:rPr lang="en-US" dirty="0"/>
              <a:t>Taylor Series</a:t>
            </a:r>
          </a:p>
          <a:p>
            <a:pPr lvl="1"/>
            <a:r>
              <a:rPr lang="en-US" dirty="0"/>
              <a:t>Numerical Integration</a:t>
            </a:r>
          </a:p>
          <a:p>
            <a:pPr lvl="1"/>
            <a:r>
              <a:rPr lang="en-US" dirty="0"/>
              <a:t>Table Lookup</a:t>
            </a:r>
          </a:p>
        </p:txBody>
      </p:sp>
    </p:spTree>
    <p:extLst>
      <p:ext uri="{BB962C8B-B14F-4D97-AF65-F5344CB8AC3E}">
        <p14:creationId xmlns:p14="http://schemas.microsoft.com/office/powerpoint/2010/main" val="1620102168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Taylor Series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500" y="1511300"/>
            <a:ext cx="12623800" cy="7518400"/>
          </a:xfrm>
        </p:spPr>
        <p:txBody>
          <a:bodyPr/>
          <a:lstStyle/>
          <a:p>
            <a:r>
              <a:rPr lang="en-US"/>
              <a:t>For any function </a:t>
            </a:r>
            <a:r>
              <a:rPr lang="en-US" i="1"/>
              <a:t>f(x)</a:t>
            </a:r>
          </a:p>
          <a:p>
            <a:endParaRPr lang="en-US" i="1"/>
          </a:p>
          <a:p>
            <a:r>
              <a:rPr lang="en-US"/>
              <a:t>We choose an easy value for a.</a:t>
            </a:r>
          </a:p>
          <a:p>
            <a:r>
              <a:rPr lang="en-US"/>
              <a:t>For example, look at cosine, with a=0</a:t>
            </a:r>
          </a:p>
          <a:p>
            <a:endParaRPr lang="en-US" i="1"/>
          </a:p>
          <a:p>
            <a:endParaRPr lang="en-US" i="1"/>
          </a:p>
          <a:p>
            <a:r>
              <a:rPr lang="en-US"/>
              <a:t>Many functions converge </a:t>
            </a:r>
            <a:r>
              <a:rPr lang="en-US" i="1"/>
              <a:t>slowly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4157"/>
            <a:ext cx="13004800" cy="9232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22475"/>
            <a:ext cx="13004800" cy="8911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500" y="6934200"/>
            <a:ext cx="63246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58861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Numerical Integration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just go back to our summation: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And choose a </a:t>
            </a:r>
            <a:r>
              <a:rPr lang="en-US" i="1"/>
              <a:t>small</a:t>
            </a:r>
            <a:r>
              <a:rPr lang="en-US"/>
              <a:t> </a:t>
            </a:r>
          </a:p>
          <a:p>
            <a:r>
              <a:rPr lang="en-US"/>
              <a:t>The rest is standard numerical computation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4654550"/>
            <a:ext cx="5956300" cy="1295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00" y="6083300"/>
            <a:ext cx="6096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14297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Lookup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lot of computations are reused</a:t>
            </a:r>
          </a:p>
          <a:p>
            <a:pPr lvl="1"/>
            <a:r>
              <a:rPr lang="en-US"/>
              <a:t>e.g., sin, cos, logarithm</a:t>
            </a:r>
          </a:p>
          <a:p>
            <a:r>
              <a:rPr lang="en-US"/>
              <a:t>And we may not need high accuracy</a:t>
            </a:r>
          </a:p>
          <a:p>
            <a:r>
              <a:rPr lang="en-US"/>
              <a:t>So store a </a:t>
            </a:r>
            <a:r>
              <a:rPr lang="en-US" i="1"/>
              <a:t>lookup table</a:t>
            </a:r>
            <a:endParaRPr lang="en-US"/>
          </a:p>
          <a:p>
            <a:pPr lvl="1"/>
            <a:r>
              <a:rPr lang="en-US"/>
              <a:t>an array with (e.g.) 1024 values</a:t>
            </a:r>
          </a:p>
          <a:p>
            <a:r>
              <a:rPr lang="en-US"/>
              <a:t>Then just take the closest value</a:t>
            </a:r>
          </a:p>
          <a:p>
            <a:r>
              <a:rPr lang="en-US"/>
              <a:t>This runs a </a:t>
            </a:r>
            <a:r>
              <a:rPr lang="en-US" i="1"/>
              <a:t>lot</a:t>
            </a:r>
            <a:r>
              <a:rPr lang="en-US"/>
              <a:t> faster</a:t>
            </a:r>
          </a:p>
        </p:txBody>
      </p:sp>
    </p:spTree>
    <p:extLst>
      <p:ext uri="{BB962C8B-B14F-4D97-AF65-F5344CB8AC3E}">
        <p14:creationId xmlns:p14="http://schemas.microsoft.com/office/powerpoint/2010/main" val="13442406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general:</a:t>
            </a:r>
          </a:p>
          <a:p>
            <a:endParaRPr lang="en-US" dirty="0"/>
          </a:p>
          <a:p>
            <a:r>
              <a:rPr lang="en-US" dirty="0"/>
              <a:t>More specific:</a:t>
            </a:r>
          </a:p>
          <a:p>
            <a:endParaRPr lang="en-US" dirty="0"/>
          </a:p>
          <a:p>
            <a:r>
              <a:rPr lang="en-US" dirty="0"/>
              <a:t>Explicit: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784850" y="2946797"/>
                <a:ext cx="4176015" cy="6155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ts val="4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066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Gill Sans"/>
                          <a:cs typeface="Gill Sans"/>
                          <a:sym typeface="Gill Sans"/>
                        </a:rPr>
                        <m:t>𝑓</m:t>
                      </m:r>
                      <m:r>
                        <a:rPr kumimoji="0" lang="en-GB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Gill Sans"/>
                          <a:cs typeface="Gill Sans"/>
                          <a:sym typeface="Gill Sans"/>
                        </a:rPr>
                        <m:t>:</m:t>
                      </m:r>
                      <m:r>
                        <a:rPr kumimoji="0" lang="en-GB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Gill Sans"/>
                          <a:cs typeface="Gill Sans"/>
                          <a:sym typeface="Gill Sans"/>
                        </a:rPr>
                        <m:t>𝐷𝑜𝑚</m:t>
                      </m:r>
                      <m:r>
                        <a:rPr kumimoji="0" lang="en-GB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Gill Sans"/>
                          <a:cs typeface="Gill Sans"/>
                          <a:sym typeface="Gill Sans"/>
                        </a:rPr>
                        <m:t> </m:t>
                      </m:r>
                      <m:r>
                        <a:rPr kumimoji="0" lang="en-GB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Gill Sans"/>
                          <a:cs typeface="Gill Sans"/>
                          <a:sym typeface="Gill Sans"/>
                        </a:rPr>
                        <m:t>𝑓</m:t>
                      </m:r>
                      <m:r>
                        <a:rPr kumimoji="0" lang="en-GB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Gill Sans"/>
                          <a:cs typeface="Gill Sans"/>
                          <a:sym typeface="Gill Sans"/>
                        </a:rPr>
                        <m:t>→</m:t>
                      </m:r>
                      <m:r>
                        <a:rPr kumimoji="0" lang="en-GB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Gill Sans"/>
                          <a:cs typeface="Gill Sans"/>
                          <a:sym typeface="Gill Sans"/>
                        </a:rPr>
                        <m:t>𝑅𝑎𝑛</m:t>
                      </m:r>
                      <m:r>
                        <a:rPr kumimoji="0" lang="en-GB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Gill Sans"/>
                          <a:cs typeface="Gill Sans"/>
                          <a:sym typeface="Gill Sans"/>
                        </a:rPr>
                        <m:t> </m:t>
                      </m:r>
                      <m:r>
                        <a:rPr kumimoji="0" lang="en-GB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Gill Sans"/>
                          <a:cs typeface="Gill Sans"/>
                          <a:sym typeface="Gill Sans"/>
                        </a:rPr>
                        <m:t>𝑓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4850" y="2946797"/>
                <a:ext cx="4176015" cy="61555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784850" y="4985991"/>
                <a:ext cx="2249718" cy="6155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ts val="4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066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Gill Sans"/>
                          <a:cs typeface="Gill Sans"/>
                          <a:sym typeface="Gill Sans"/>
                        </a:rPr>
                        <m:t>𝑓</m:t>
                      </m:r>
                      <m:r>
                        <a:rPr kumimoji="0" lang="en-GB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Gill Sans"/>
                          <a:cs typeface="Gill Sans"/>
                          <a:sym typeface="Gill Sans"/>
                        </a:rPr>
                        <m:t>: </m:t>
                      </m:r>
                      <m:r>
                        <a:rPr kumimoji="0" lang="en-GB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Cambria Math" charset="0"/>
                          <a:cs typeface="Cambria Math" charset="0"/>
                          <a:sym typeface="Gill Sans"/>
                        </a:rPr>
                        <m:t>ℝ</m:t>
                      </m:r>
                      <m:r>
                        <a:rPr kumimoji="0" lang="en-GB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Cambria Math" charset="0"/>
                          <a:cs typeface="Cambria Math" charset="0"/>
                          <a:sym typeface="Gill Sans"/>
                        </a:rPr>
                        <m:t>→</m:t>
                      </m:r>
                      <m:r>
                        <a:rPr kumimoji="0" lang="en-GB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Cambria Math" charset="0"/>
                          <a:cs typeface="Cambria Math" charset="0"/>
                          <a:sym typeface="Gill Sans"/>
                        </a:rPr>
                        <m:t>ℝ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4850" y="4985991"/>
                <a:ext cx="2249718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872598" y="7039595"/>
                <a:ext cx="4323940" cy="6155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ts val="4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066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Gill Sans"/>
                          <a:cs typeface="Gill Sans"/>
                          <a:sym typeface="Gill Sans"/>
                        </a:rPr>
                        <m:t>𝑓</m:t>
                      </m:r>
                      <m:d>
                        <m:dPr>
                          <m:ctrlPr>
                            <a:rPr kumimoji="0" lang="en-GB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Gill Sans"/>
                              <a:cs typeface="Gill Sans"/>
                              <a:sym typeface="Gill Sans"/>
                            </a:rPr>
                          </m:ctrlPr>
                        </m:dPr>
                        <m:e>
                          <m:r>
                            <a:rPr kumimoji="0" lang="en-GB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Gill Sans"/>
                              <a:cs typeface="Gill Sans"/>
                              <a:sym typeface="Gill Sans"/>
                            </a:rPr>
                            <m:t>𝑥</m:t>
                          </m:r>
                        </m:e>
                      </m:d>
                      <m:r>
                        <a:rPr kumimoji="0" lang="en-GB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Gill Sans"/>
                          <a:cs typeface="Gill Sans"/>
                          <a:sym typeface="Gill Sans"/>
                        </a:rPr>
                        <m:t>=</m:t>
                      </m:r>
                      <m:sSup>
                        <m:sSupPr>
                          <m:ctrlPr>
                            <a:rPr kumimoji="0" lang="en-GB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Gill Sans"/>
                              <a:cs typeface="Gill Sans"/>
                              <a:sym typeface="Gill Sans"/>
                            </a:rPr>
                          </m:ctrlPr>
                        </m:sSupPr>
                        <m:e>
                          <m:r>
                            <a:rPr kumimoji="0" lang="en-GB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Gill Sans"/>
                              <a:cs typeface="Gill Sans"/>
                              <a:sym typeface="Gill Sans"/>
                            </a:rPr>
                            <m:t>𝑥</m:t>
                          </m:r>
                        </m:e>
                        <m:sup>
                          <m:r>
                            <a:rPr kumimoji="0" lang="en-GB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Gill Sans"/>
                              <a:cs typeface="Gill Sans"/>
                              <a:sym typeface="Gill Sans"/>
                            </a:rPr>
                            <m:t>20</m:t>
                          </m:r>
                        </m:sup>
                      </m:sSup>
                      <m:r>
                        <a:rPr kumimoji="0" lang="en-GB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Gill Sans"/>
                          <a:cs typeface="Gill Sans"/>
                          <a:sym typeface="Gill Sans"/>
                        </a:rPr>
                        <m:t>+</m:t>
                      </m:r>
                      <m:func>
                        <m:funcPr>
                          <m:ctrlPr>
                            <a:rPr kumimoji="0" lang="en-GB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Gill Sans"/>
                              <a:cs typeface="Gill Sans"/>
                              <a:sym typeface="Gill San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GB" sz="4000" b="0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Gill Sans"/>
                              <a:cs typeface="Gill Sans"/>
                              <a:sym typeface="Gill Sans"/>
                            </a:rPr>
                            <m:t>sin</m:t>
                          </m:r>
                        </m:fName>
                        <m:e>
                          <m:r>
                            <a:rPr kumimoji="0" lang="en-GB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Gill Sans"/>
                              <a:cs typeface="Gill Sans"/>
                              <a:sym typeface="Gill Sans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598" y="7039595"/>
                <a:ext cx="4323940" cy="61555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140408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of a Function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500" y="4940300"/>
            <a:ext cx="12623800" cy="4152900"/>
          </a:xfrm>
        </p:spPr>
        <p:txBody>
          <a:bodyPr/>
          <a:lstStyle/>
          <a:p>
            <a:r>
              <a:rPr lang="en-US" dirty="0"/>
              <a:t>Set of points defined by the function</a:t>
            </a:r>
          </a:p>
          <a:p>
            <a:r>
              <a:rPr lang="en-US" dirty="0"/>
              <a:t>Notice we are now in 2-D</a:t>
            </a:r>
          </a:p>
          <a:p>
            <a:r>
              <a:rPr lang="en-US" dirty="0"/>
              <a:t>The </a:t>
            </a:r>
            <a:r>
              <a:rPr lang="en-US" i="1" dirty="0"/>
              <a:t>embedding space</a:t>
            </a:r>
            <a:r>
              <a:rPr lang="en-US" dirty="0"/>
              <a:t> of the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33004" y="4543623"/>
                <a:ext cx="10449912" cy="6155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ts val="4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066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Gill Sans"/>
                          <a:cs typeface="Gill Sans"/>
                          <a:sym typeface="Gill Sans"/>
                        </a:rPr>
                        <m:t>𝐺𝑟</m:t>
                      </m:r>
                      <m:d>
                        <m:dPr>
                          <m:ctrlPr>
                            <a:rPr kumimoji="0" lang="en-GB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Gill Sans"/>
                              <a:cs typeface="Gill Sans"/>
                              <a:sym typeface="Gill Sans"/>
                            </a:rPr>
                          </m:ctrlPr>
                        </m:dPr>
                        <m:e>
                          <m:r>
                            <a:rPr kumimoji="0" lang="en-GB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Gill Sans"/>
                              <a:cs typeface="Gill Sans"/>
                              <a:sym typeface="Gill Sans"/>
                            </a:rPr>
                            <m:t>𝑓</m:t>
                          </m:r>
                        </m:e>
                      </m:d>
                      <m:r>
                        <a:rPr kumimoji="0" lang="en-GB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Gill Sans"/>
                          <a:cs typeface="Gill Sans"/>
                          <a:sym typeface="Gill Sans"/>
                        </a:rPr>
                        <m:t>={</m:t>
                      </m:r>
                      <m:d>
                        <m:dPr>
                          <m:ctrlPr>
                            <a:rPr kumimoji="0" lang="en-GB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Gill Sans"/>
                              <a:cs typeface="Gill Sans"/>
                              <a:sym typeface="Gill Sans"/>
                            </a:rPr>
                          </m:ctrlPr>
                        </m:dPr>
                        <m:e>
                          <m:r>
                            <a:rPr kumimoji="0" lang="en-GB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Gill Sans"/>
                              <a:cs typeface="Gill Sans"/>
                              <a:sym typeface="Gill Sans"/>
                            </a:rPr>
                            <m:t>𝑥</m:t>
                          </m:r>
                          <m:r>
                            <a:rPr kumimoji="0" lang="en-GB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Gill Sans"/>
                              <a:cs typeface="Gill Sans"/>
                              <a:sym typeface="Gill Sans"/>
                            </a:rPr>
                            <m:t>,</m:t>
                          </m:r>
                          <m:r>
                            <a:rPr kumimoji="0" lang="en-GB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Gill Sans"/>
                              <a:cs typeface="Gill Sans"/>
                              <a:sym typeface="Gill Sans"/>
                            </a:rPr>
                            <m:t>𝑦</m:t>
                          </m:r>
                        </m:e>
                      </m:d>
                      <m:r>
                        <a:rPr kumimoji="0" lang="en-GB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Gill Sans"/>
                          <a:cs typeface="Gill Sans"/>
                          <a:sym typeface="Gill Sans"/>
                        </a:rPr>
                        <m:t>:</m:t>
                      </m:r>
                      <m:r>
                        <a:rPr kumimoji="0" lang="en-GB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Gill Sans"/>
                          <a:cs typeface="Gill Sans"/>
                          <a:sym typeface="Gill Sans"/>
                        </a:rPr>
                        <m:t>𝑥</m:t>
                      </m:r>
                      <m:r>
                        <a:rPr kumimoji="0" lang="en-GB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Gill Sans"/>
                          <a:cs typeface="Gill Sans"/>
                          <a:sym typeface="Gill Sans"/>
                        </a:rPr>
                        <m:t>∈</m:t>
                      </m:r>
                      <m:r>
                        <a:rPr kumimoji="0" lang="en-GB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Gill Sans"/>
                          <a:cs typeface="Gill Sans"/>
                          <a:sym typeface="Gill Sans"/>
                        </a:rPr>
                        <m:t>𝐷𝑜𝑚</m:t>
                      </m:r>
                      <m:r>
                        <a:rPr kumimoji="0" lang="en-GB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Gill Sans"/>
                          <a:cs typeface="Gill Sans"/>
                          <a:sym typeface="Gill Sans"/>
                        </a:rPr>
                        <m:t> </m:t>
                      </m:r>
                      <m:r>
                        <a:rPr kumimoji="0" lang="en-GB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Gill Sans"/>
                          <a:cs typeface="Gill Sans"/>
                          <a:sym typeface="Gill Sans"/>
                        </a:rPr>
                        <m:t>𝑓</m:t>
                      </m:r>
                      <m:r>
                        <a:rPr kumimoji="0" lang="en-GB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Cambria Math" charset="0"/>
                          <a:cs typeface="Cambria Math" charset="0"/>
                          <a:sym typeface="Gill Sans"/>
                        </a:rPr>
                        <m:t>, </m:t>
                      </m:r>
                      <m:r>
                        <a:rPr kumimoji="0" lang="en-GB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Cambria Math" charset="0"/>
                          <a:cs typeface="Cambria Math" charset="0"/>
                          <a:sym typeface="Gill Sans"/>
                        </a:rPr>
                        <m:t>𝑦</m:t>
                      </m:r>
                      <m:r>
                        <a:rPr kumimoji="0" lang="en-GB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Cambria Math" charset="0"/>
                          <a:cs typeface="Cambria Math" charset="0"/>
                          <a:sym typeface="Gill Sans"/>
                        </a:rPr>
                        <m:t>=</m:t>
                      </m:r>
                      <m:r>
                        <a:rPr kumimoji="0" lang="en-GB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Cambria Math" charset="0"/>
                          <a:cs typeface="Cambria Math" charset="0"/>
                          <a:sym typeface="Gill Sans"/>
                        </a:rPr>
                        <m:t>𝑓</m:t>
                      </m:r>
                      <m:r>
                        <a:rPr kumimoji="0" lang="en-GB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Cambria Math" charset="0"/>
                          <a:cs typeface="Cambria Math" charset="0"/>
                          <a:sym typeface="Gill Sans"/>
                        </a:rPr>
                        <m:t>(</m:t>
                      </m:r>
                      <m:r>
                        <a:rPr kumimoji="0" lang="en-GB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Cambria Math" charset="0"/>
                          <a:cs typeface="Cambria Math" charset="0"/>
                          <a:sym typeface="Gill Sans"/>
                        </a:rPr>
                        <m:t>𝑥</m:t>
                      </m:r>
                      <m:r>
                        <a:rPr kumimoji="0" lang="en-GB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Cambria Math" charset="0"/>
                          <a:cs typeface="Cambria Math" charset="0"/>
                          <a:sym typeface="Gill Sans"/>
                        </a:rPr>
                        <m:t>)∈</m:t>
                      </m:r>
                      <m:r>
                        <a:rPr kumimoji="0" lang="en-GB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Cambria Math" charset="0"/>
                          <a:cs typeface="Cambria Math" charset="0"/>
                          <a:sym typeface="Gill Sans"/>
                        </a:rPr>
                        <m:t>𝑅𝑎𝑛</m:t>
                      </m:r>
                      <m:r>
                        <a:rPr kumimoji="0" lang="en-GB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Cambria Math" charset="0"/>
                          <a:cs typeface="Cambria Math" charset="0"/>
                          <a:sym typeface="Gill Sans"/>
                        </a:rPr>
                        <m:t> </m:t>
                      </m:r>
                      <m:r>
                        <a:rPr kumimoji="0" lang="en-GB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Cambria Math" charset="0"/>
                          <a:cs typeface="Cambria Math" charset="0"/>
                          <a:sym typeface="Gill Sans"/>
                        </a:rPr>
                        <m:t>𝑓</m:t>
                      </m:r>
                      <m:r>
                        <a:rPr kumimoji="0" lang="en-GB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Gill Sans"/>
                          <a:cs typeface="Gill Sans"/>
                          <a:sym typeface="Gill Sans"/>
                        </a:rPr>
                        <m:t>}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004" y="4543623"/>
                <a:ext cx="10449912" cy="61555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V="1">
            <a:off x="3416300" y="1739900"/>
            <a:ext cx="0" cy="237490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/>
          <p:cNvCxnSpPr/>
          <p:nvPr/>
        </p:nvCxnSpPr>
        <p:spPr>
          <a:xfrm>
            <a:off x="3416300" y="4114800"/>
            <a:ext cx="5410200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Freeform 15"/>
          <p:cNvSpPr/>
          <p:nvPr/>
        </p:nvSpPr>
        <p:spPr>
          <a:xfrm>
            <a:off x="3416300" y="1617769"/>
            <a:ext cx="5663443" cy="1605476"/>
          </a:xfrm>
          <a:custGeom>
            <a:avLst/>
            <a:gdLst>
              <a:gd name="connsiteX0" fmla="*/ 75443 w 5663443"/>
              <a:gd name="connsiteY0" fmla="*/ 1574800 h 1605476"/>
              <a:gd name="connsiteX1" fmla="*/ 138943 w 5663443"/>
              <a:gd name="connsiteY1" fmla="*/ 1511300 h 1605476"/>
              <a:gd name="connsiteX2" fmla="*/ 1345443 w 5663443"/>
              <a:gd name="connsiteY2" fmla="*/ 787400 h 1605476"/>
              <a:gd name="connsiteX3" fmla="*/ 2767843 w 5663443"/>
              <a:gd name="connsiteY3" fmla="*/ 1130300 h 1605476"/>
              <a:gd name="connsiteX4" fmla="*/ 3834643 w 5663443"/>
              <a:gd name="connsiteY4" fmla="*/ 1308100 h 1605476"/>
              <a:gd name="connsiteX5" fmla="*/ 4291843 w 5663443"/>
              <a:gd name="connsiteY5" fmla="*/ 673100 h 1605476"/>
              <a:gd name="connsiteX6" fmla="*/ 5028443 w 5663443"/>
              <a:gd name="connsiteY6" fmla="*/ 203200 h 1605476"/>
              <a:gd name="connsiteX7" fmla="*/ 5663443 w 5663443"/>
              <a:gd name="connsiteY7" fmla="*/ 0 h 1605476"/>
              <a:gd name="connsiteX8" fmla="*/ 5663443 w 5663443"/>
              <a:gd name="connsiteY8" fmla="*/ 0 h 1605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63443" h="1605476">
                <a:moveTo>
                  <a:pt x="75443" y="1574800"/>
                </a:moveTo>
                <a:cubicBezTo>
                  <a:pt x="1359" y="1608666"/>
                  <a:pt x="-72724" y="1642533"/>
                  <a:pt x="138943" y="1511300"/>
                </a:cubicBezTo>
                <a:cubicBezTo>
                  <a:pt x="350610" y="1380067"/>
                  <a:pt x="907293" y="850900"/>
                  <a:pt x="1345443" y="787400"/>
                </a:cubicBezTo>
                <a:cubicBezTo>
                  <a:pt x="1783593" y="723900"/>
                  <a:pt x="2352976" y="1043517"/>
                  <a:pt x="2767843" y="1130300"/>
                </a:cubicBezTo>
                <a:cubicBezTo>
                  <a:pt x="3182710" y="1217083"/>
                  <a:pt x="3580643" y="1384300"/>
                  <a:pt x="3834643" y="1308100"/>
                </a:cubicBezTo>
                <a:cubicBezTo>
                  <a:pt x="4088643" y="1231900"/>
                  <a:pt x="4092876" y="857250"/>
                  <a:pt x="4291843" y="673100"/>
                </a:cubicBezTo>
                <a:cubicBezTo>
                  <a:pt x="4490810" y="488950"/>
                  <a:pt x="4799843" y="315383"/>
                  <a:pt x="5028443" y="203200"/>
                </a:cubicBezTo>
                <a:cubicBezTo>
                  <a:pt x="5257043" y="91017"/>
                  <a:pt x="5663443" y="0"/>
                  <a:pt x="5663443" y="0"/>
                </a:cubicBezTo>
                <a:lnTo>
                  <a:pt x="5663443" y="0"/>
                </a:ln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207724" y="3535477"/>
                <a:ext cx="1618776" cy="6155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ts val="4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066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Gill Sans"/>
                          <a:cs typeface="Gill Sans"/>
                          <a:sym typeface="Gill Sans"/>
                        </a:rPr>
                        <m:t>𝐷𝑜𝑚</m:t>
                      </m:r>
                      <m:r>
                        <a:rPr kumimoji="0" lang="en-GB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Gill Sans"/>
                          <a:cs typeface="Gill Sans"/>
                          <a:sym typeface="Gill Sans"/>
                        </a:rPr>
                        <m:t> </m:t>
                      </m:r>
                      <m:r>
                        <a:rPr kumimoji="0" lang="en-GB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Gill Sans"/>
                          <a:cs typeface="Gill Sans"/>
                          <a:sym typeface="Gill Sans"/>
                        </a:rPr>
                        <m:t>𝑓</m:t>
                      </m:r>
                    </m:oMath>
                  </m:oMathPara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7724" y="3535477"/>
                <a:ext cx="1618776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 rot="16200000">
                <a:off x="2511116" y="1917953"/>
                <a:ext cx="1194814" cy="6155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r>
                  <a:rPr kumimoji="0" lang="en-GB" sz="4000" b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Gill Sans"/>
                    <a:cs typeface="Gill Sans"/>
                    <a:sym typeface="Gill Sans"/>
                  </a:rPr>
                  <a:t>Ran</a:t>
                </a:r>
                <a14:m>
                  <m:oMath xmlns:m="http://schemas.openxmlformats.org/officeDocument/2006/math">
                    <m:r>
                      <a:rPr kumimoji="0" lang="en-GB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charset="0"/>
                        <a:ea typeface="Gill Sans"/>
                        <a:cs typeface="Gill Sans"/>
                        <a:sym typeface="Gill Sans"/>
                      </a:rPr>
                      <m:t> </m:t>
                    </m:r>
                    <m:r>
                      <a:rPr kumimoji="0" lang="en-GB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charset="0"/>
                        <a:ea typeface="Gill Sans"/>
                        <a:cs typeface="Gill Sans"/>
                        <a:sym typeface="Gill Sans"/>
                      </a:rPr>
                      <m:t>𝑓</m:t>
                    </m:r>
                  </m:oMath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511116" y="1917953"/>
                <a:ext cx="1194814" cy="615553"/>
              </a:xfrm>
              <a:prstGeom prst="rect">
                <a:avLst/>
              </a:prstGeom>
              <a:blipFill rotWithShape="0">
                <a:blip r:embed="rId4"/>
                <a:stretch>
                  <a:fillRect l="-24752" r="-49505" b="-2551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9183464" y="1254204"/>
                <a:ext cx="1258934" cy="6155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ts val="4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066800" algn="l"/>
                  </a:tabLst>
                </a:pPr>
                <a:r>
                  <a:rPr kumimoji="0" lang="en-GB" sz="4000" b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Gill Sans"/>
                    <a:cs typeface="Gill Sans"/>
                    <a:sym typeface="Gill Sans"/>
                  </a:rPr>
                  <a:t>Gr(</a:t>
                </a:r>
                <a14:m>
                  <m:oMath xmlns:m="http://schemas.openxmlformats.org/officeDocument/2006/math">
                    <m:r>
                      <a:rPr kumimoji="0" lang="en-GB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charset="0"/>
                        <a:ea typeface="Gill Sans"/>
                        <a:cs typeface="Gill Sans"/>
                        <a:sym typeface="Gill Sans"/>
                      </a:rPr>
                      <m:t>𝑓</m:t>
                    </m:r>
                    <m:r>
                      <a:rPr kumimoji="0" lang="en-GB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charset="0"/>
                        <a:ea typeface="Gill Sans"/>
                        <a:cs typeface="Gill Sans"/>
                        <a:sym typeface="Gill Sans"/>
                      </a:rPr>
                      <m:t>)</m:t>
                    </m:r>
                  </m:oMath>
                </a14:m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3464" y="1254204"/>
                <a:ext cx="1258934" cy="615553"/>
              </a:xfrm>
              <a:prstGeom prst="rect">
                <a:avLst/>
              </a:prstGeom>
              <a:blipFill rotWithShape="0">
                <a:blip r:embed="rId5"/>
                <a:stretch>
                  <a:fillRect l="-23671" t="-24752" b="-4950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369934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i="1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lang="en-GB" i="1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GB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GB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dirty="0"/>
                  <a:t>:			Height Field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t="-13080" r="-2656" b="-35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90500" y="5702300"/>
            <a:ext cx="12623800" cy="3390900"/>
          </a:xfrm>
        </p:spPr>
        <p:txBody>
          <a:bodyPr/>
          <a:lstStyle/>
          <a:p>
            <a:r>
              <a:rPr lang="en-US" dirty="0"/>
              <a:t>For every point in the plane, define a </a:t>
            </a:r>
            <a:r>
              <a:rPr lang="en-US" i="1" dirty="0"/>
              <a:t>height</a:t>
            </a:r>
            <a:endParaRPr lang="en-US" dirty="0"/>
          </a:p>
          <a:p>
            <a:r>
              <a:rPr lang="en-US" dirty="0"/>
              <a:t>The graph is then a </a:t>
            </a:r>
            <a:r>
              <a:rPr lang="en-US" i="1" dirty="0"/>
              <a:t>terrain</a:t>
            </a:r>
            <a:endParaRPr lang="en-US" dirty="0"/>
          </a:p>
          <a:p>
            <a:pPr lvl="1"/>
            <a:r>
              <a:rPr lang="en-US" dirty="0"/>
              <a:t>i.e. a surface in a 3D embedding space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899" y="1506191"/>
            <a:ext cx="8145117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9928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lang="en-GB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GB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:			Planar Curve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t="-13080" r="-3959" b="-35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500" y="6019800"/>
            <a:ext cx="12623800" cy="3073400"/>
          </a:xfrm>
        </p:spPr>
        <p:txBody>
          <a:bodyPr/>
          <a:lstStyle/>
          <a:p>
            <a:r>
              <a:rPr lang="en-US" dirty="0"/>
              <a:t>Also known as a </a:t>
            </a:r>
            <a:r>
              <a:rPr lang="en-US" i="1" dirty="0"/>
              <a:t>parametric</a:t>
            </a:r>
            <a:r>
              <a:rPr lang="en-US" dirty="0"/>
              <a:t> curve</a:t>
            </a:r>
          </a:p>
          <a:p>
            <a:r>
              <a:rPr lang="en-US" dirty="0"/>
              <a:t>Assigns (</a:t>
            </a:r>
            <a:r>
              <a:rPr lang="en-US" dirty="0" err="1"/>
              <a:t>x,y</a:t>
            </a:r>
            <a:r>
              <a:rPr lang="en-US" dirty="0"/>
              <a:t>) coordinates to each </a:t>
            </a:r>
            <a:r>
              <a:rPr lang="en-US" i="1" dirty="0"/>
              <a:t>t</a:t>
            </a:r>
            <a:r>
              <a:rPr lang="en-US" dirty="0"/>
              <a:t> value</a:t>
            </a:r>
          </a:p>
          <a:p>
            <a:r>
              <a:rPr lang="en-US" dirty="0"/>
              <a:t>Can self-intersect, &amp;c.</a:t>
            </a:r>
          </a:p>
        </p:txBody>
      </p:sp>
      <p:sp>
        <p:nvSpPr>
          <p:cNvPr id="6" name="Freeform 5"/>
          <p:cNvSpPr/>
          <p:nvPr/>
        </p:nvSpPr>
        <p:spPr>
          <a:xfrm>
            <a:off x="2078705" y="1685317"/>
            <a:ext cx="8855995" cy="3478352"/>
          </a:xfrm>
          <a:custGeom>
            <a:avLst/>
            <a:gdLst>
              <a:gd name="connsiteX0" fmla="*/ 372395 w 8855995"/>
              <a:gd name="connsiteY0" fmla="*/ 3013683 h 3478352"/>
              <a:gd name="connsiteX1" fmla="*/ 397795 w 8855995"/>
              <a:gd name="connsiteY1" fmla="*/ 2594583 h 3478352"/>
              <a:gd name="connsiteX2" fmla="*/ 1870995 w 8855995"/>
              <a:gd name="connsiteY2" fmla="*/ 587983 h 3478352"/>
              <a:gd name="connsiteX3" fmla="*/ 5833395 w 8855995"/>
              <a:gd name="connsiteY3" fmla="*/ 1184883 h 3478352"/>
              <a:gd name="connsiteX4" fmla="*/ 4791995 w 8855995"/>
              <a:gd name="connsiteY4" fmla="*/ 3356583 h 3478352"/>
              <a:gd name="connsiteX5" fmla="*/ 2074195 w 8855995"/>
              <a:gd name="connsiteY5" fmla="*/ 3064483 h 3478352"/>
              <a:gd name="connsiteX6" fmla="*/ 118395 w 8855995"/>
              <a:gd name="connsiteY6" fmla="*/ 1896083 h 3478352"/>
              <a:gd name="connsiteX7" fmla="*/ 410495 w 8855995"/>
              <a:gd name="connsiteY7" fmla="*/ 740383 h 3478352"/>
              <a:gd name="connsiteX8" fmla="*/ 1997995 w 8855995"/>
              <a:gd name="connsiteY8" fmla="*/ 3783 h 3478352"/>
              <a:gd name="connsiteX9" fmla="*/ 3382295 w 8855995"/>
              <a:gd name="connsiteY9" fmla="*/ 1045183 h 3478352"/>
              <a:gd name="connsiteX10" fmla="*/ 6074695 w 8855995"/>
              <a:gd name="connsiteY10" fmla="*/ 2467583 h 3478352"/>
              <a:gd name="connsiteX11" fmla="*/ 8182895 w 8855995"/>
              <a:gd name="connsiteY11" fmla="*/ 1007083 h 3478352"/>
              <a:gd name="connsiteX12" fmla="*/ 8855995 w 8855995"/>
              <a:gd name="connsiteY12" fmla="*/ 270483 h 3478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855995" h="3478352">
                <a:moveTo>
                  <a:pt x="372395" y="3013683"/>
                </a:moveTo>
                <a:cubicBezTo>
                  <a:pt x="260211" y="3006274"/>
                  <a:pt x="148028" y="2998866"/>
                  <a:pt x="397795" y="2594583"/>
                </a:cubicBezTo>
                <a:cubicBezTo>
                  <a:pt x="647562" y="2190300"/>
                  <a:pt x="965062" y="822933"/>
                  <a:pt x="1870995" y="587983"/>
                </a:cubicBezTo>
                <a:cubicBezTo>
                  <a:pt x="2776928" y="353033"/>
                  <a:pt x="5346562" y="723450"/>
                  <a:pt x="5833395" y="1184883"/>
                </a:cubicBezTo>
                <a:cubicBezTo>
                  <a:pt x="6320228" y="1646316"/>
                  <a:pt x="5418528" y="3043316"/>
                  <a:pt x="4791995" y="3356583"/>
                </a:cubicBezTo>
                <a:cubicBezTo>
                  <a:pt x="4165462" y="3669850"/>
                  <a:pt x="2853128" y="3307900"/>
                  <a:pt x="2074195" y="3064483"/>
                </a:cubicBezTo>
                <a:cubicBezTo>
                  <a:pt x="1295262" y="2821066"/>
                  <a:pt x="395678" y="2283433"/>
                  <a:pt x="118395" y="1896083"/>
                </a:cubicBezTo>
                <a:cubicBezTo>
                  <a:pt x="-158888" y="1508733"/>
                  <a:pt x="97228" y="1055766"/>
                  <a:pt x="410495" y="740383"/>
                </a:cubicBezTo>
                <a:cubicBezTo>
                  <a:pt x="723762" y="425000"/>
                  <a:pt x="1502695" y="-47017"/>
                  <a:pt x="1997995" y="3783"/>
                </a:cubicBezTo>
                <a:cubicBezTo>
                  <a:pt x="2493295" y="54583"/>
                  <a:pt x="2702845" y="634550"/>
                  <a:pt x="3382295" y="1045183"/>
                </a:cubicBezTo>
                <a:cubicBezTo>
                  <a:pt x="4061745" y="1455816"/>
                  <a:pt x="5274595" y="2473933"/>
                  <a:pt x="6074695" y="2467583"/>
                </a:cubicBezTo>
                <a:cubicBezTo>
                  <a:pt x="6874795" y="2461233"/>
                  <a:pt x="7719345" y="1373266"/>
                  <a:pt x="8182895" y="1007083"/>
                </a:cubicBezTo>
                <a:cubicBezTo>
                  <a:pt x="8646445" y="640900"/>
                  <a:pt x="8855995" y="270483"/>
                  <a:pt x="8855995" y="270483"/>
                </a:cubicBezTo>
              </a:path>
            </a:pathLst>
          </a:cu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5315387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ramcurv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62300" y="1506191"/>
            <a:ext cx="6502400" cy="6502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lang="en-GB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GB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:			Space Curve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5"/>
                <a:stretch>
                  <a:fillRect t="-13080" r="-2656" b="-35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400" y="7424391"/>
            <a:ext cx="66802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02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Fields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500" y="4864100"/>
            <a:ext cx="12623800" cy="4229100"/>
          </a:xfrm>
        </p:spPr>
        <p:txBody>
          <a:bodyPr/>
          <a:lstStyle/>
          <a:p>
            <a:r>
              <a:rPr lang="en-US" dirty="0"/>
              <a:t>Fields whose output is a vector</a:t>
            </a:r>
          </a:p>
          <a:p>
            <a:r>
              <a:rPr lang="en-US" dirty="0"/>
              <a:t>Range has same dimension as domain</a:t>
            </a:r>
          </a:p>
          <a:p>
            <a:r>
              <a:rPr lang="en-US" dirty="0"/>
              <a:t>And there is added </a:t>
            </a:r>
            <a:r>
              <a:rPr lang="en-US" i="1" dirty="0"/>
              <a:t>semantic</a:t>
            </a:r>
            <a:r>
              <a:rPr lang="en-US" dirty="0"/>
              <a:t> meaning</a:t>
            </a:r>
          </a:p>
          <a:p>
            <a:r>
              <a:rPr lang="en-US" dirty="0"/>
              <a:t>Frequently represents flow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900" y="1452837"/>
            <a:ext cx="2855221" cy="3479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700" y="1506191"/>
            <a:ext cx="32639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94014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alatino"/>
        <a:ea typeface="Palatino"/>
        <a:cs typeface="Palatino"/>
      </a:majorFont>
      <a:minorFont>
        <a:latin typeface="Palatino"/>
        <a:ea typeface="Palatino"/>
        <a:cs typeface="Palatino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ts val="48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1066800" algn="l"/>
          </a:tabLst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ts val="48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1066800" algn="l"/>
          </a:tabLst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alatino"/>
        <a:ea typeface="Palatino"/>
        <a:cs typeface="Palatino"/>
      </a:majorFont>
      <a:minorFont>
        <a:latin typeface="Palatino"/>
        <a:ea typeface="Palatino"/>
        <a:cs typeface="Palatino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ts val="48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1066800" algn="l"/>
          </a:tabLst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ts val="48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1066800" algn="l"/>
          </a:tabLst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2224</TotalTime>
  <Words>1379</Words>
  <Application>Microsoft Office PowerPoint</Application>
  <PresentationFormat>Custom</PresentationFormat>
  <Paragraphs>258</Paragraphs>
  <Slides>38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White</vt:lpstr>
      <vt:lpstr>01: Functions &amp; Calculus</vt:lpstr>
      <vt:lpstr>Contents</vt:lpstr>
      <vt:lpstr>Functions</vt:lpstr>
      <vt:lpstr>Notation</vt:lpstr>
      <vt:lpstr>Graph of a Function</vt:lpstr>
      <vt:lpstr>f:R^2→R:   Height Field</vt:lpstr>
      <vt:lpstr>f:R→R^2:   Planar Curve</vt:lpstr>
      <vt:lpstr>f:R→R^3:   Space Curve</vt:lpstr>
      <vt:lpstr>Vector Fields</vt:lpstr>
      <vt:lpstr>Manifolds</vt:lpstr>
      <vt:lpstr>Differential Calculus</vt:lpstr>
      <vt:lpstr>Rules of Differentiation</vt:lpstr>
      <vt:lpstr>More Rules</vt:lpstr>
      <vt:lpstr>Higher Derivatives</vt:lpstr>
      <vt:lpstr>Sketching A Function</vt:lpstr>
      <vt:lpstr>Integral Calculus</vt:lpstr>
      <vt:lpstr>Rules of Integration</vt:lpstr>
      <vt:lpstr>Arc-length Integral</vt:lpstr>
      <vt:lpstr>Continuity</vt:lpstr>
      <vt:lpstr>Higher-D Continuity</vt:lpstr>
      <vt:lpstr>Generalising Limits</vt:lpstr>
      <vt:lpstr>Epsilon Notation</vt:lpstr>
      <vt:lpstr>An Example</vt:lpstr>
      <vt:lpstr>Epsilon-Delta Proofs</vt:lpstr>
      <vt:lpstr>Generalising the Interval</vt:lpstr>
      <vt:lpstr>The Neighbourhood</vt:lpstr>
      <vt:lpstr>What does this Mean?</vt:lpstr>
      <vt:lpstr>An Example</vt:lpstr>
      <vt:lpstr>Multi-D Derivatives</vt:lpstr>
      <vt:lpstr>An Example</vt:lpstr>
      <vt:lpstr>Gradient Vector</vt:lpstr>
      <vt:lpstr>An Example</vt:lpstr>
      <vt:lpstr>Higher-Order Partials</vt:lpstr>
      <vt:lpstr>Multiple Integrals</vt:lpstr>
      <vt:lpstr>Numerical Calculus</vt:lpstr>
      <vt:lpstr>Taylor Series</vt:lpstr>
      <vt:lpstr>Numerical Integration</vt:lpstr>
      <vt:lpstr>Table Lookup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01: Functions &amp; Calculus</dc:title>
  <cp:lastModifiedBy>Hamish Carr</cp:lastModifiedBy>
  <cp:revision>648</cp:revision>
  <dcterms:modified xsi:type="dcterms:W3CDTF">2021-09-27T17:45:51Z</dcterms:modified>
</cp:coreProperties>
</file>